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2"/>
  </p:notesMasterIdLst>
  <p:sldIdLst>
    <p:sldId id="2048" r:id="rId5"/>
    <p:sldId id="266" r:id="rId6"/>
    <p:sldId id="267" r:id="rId7"/>
    <p:sldId id="268" r:id="rId8"/>
    <p:sldId id="272" r:id="rId9"/>
    <p:sldId id="273" r:id="rId10"/>
    <p:sldId id="269" r:id="rId11"/>
    <p:sldId id="2045" r:id="rId12"/>
    <p:sldId id="2046" r:id="rId13"/>
    <p:sldId id="277" r:id="rId14"/>
    <p:sldId id="271" r:id="rId15"/>
    <p:sldId id="270" r:id="rId16"/>
    <p:sldId id="276" r:id="rId17"/>
    <p:sldId id="264" r:id="rId18"/>
    <p:sldId id="265" r:id="rId19"/>
    <p:sldId id="262" r:id="rId20"/>
    <p:sldId id="2049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80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4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#1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052B36E-8A15-4239-A3C3-C8A5D1A2C8E8}" type="doc">
      <dgm:prSet loTypeId="urn:microsoft.com/office/officeart/2005/8/layout/lProcess3" loCatId="process" qsTypeId="urn:microsoft.com/office/officeart/2005/8/quickstyle/simple1#1" qsCatId="simple" csTypeId="urn:microsoft.com/office/officeart/2005/8/colors/colorful5#1" csCatId="colorful" phldr="1"/>
      <dgm:spPr/>
    </dgm:pt>
    <dgm:pt modelId="{387B8980-1962-45A2-B9B4-4F8E73B6EB85}">
      <dgm:prSet phldrT="[Text]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en-GB" dirty="0"/>
            <a:t>Core</a:t>
          </a:r>
        </a:p>
      </dgm:t>
    </dgm:pt>
    <dgm:pt modelId="{FF674940-48C1-4C23-BCBB-EB3D5692E0C3}" type="parTrans" cxnId="{16EA0E74-BB59-41B5-8D4F-41293E275F25}">
      <dgm:prSet/>
      <dgm:spPr/>
      <dgm:t>
        <a:bodyPr/>
        <a:lstStyle/>
        <a:p>
          <a:endParaRPr lang="en-GB"/>
        </a:p>
      </dgm:t>
    </dgm:pt>
    <dgm:pt modelId="{EE687BB3-BC71-45DC-A955-70CFBB2D3438}" type="sibTrans" cxnId="{16EA0E74-BB59-41B5-8D4F-41293E275F25}">
      <dgm:prSet/>
      <dgm:spPr/>
      <dgm:t>
        <a:bodyPr/>
        <a:lstStyle/>
        <a:p>
          <a:endParaRPr lang="en-GB"/>
        </a:p>
      </dgm:t>
    </dgm:pt>
    <dgm:pt modelId="{9A0B8517-E69F-415D-8DD3-65293EFC3286}">
      <dgm:prSet phldrT="[Text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en-GB" dirty="0"/>
            <a:t>Proficient</a:t>
          </a:r>
        </a:p>
      </dgm:t>
    </dgm:pt>
    <dgm:pt modelId="{CBDD659F-DC13-4FC2-900A-B13151AD67ED}" type="parTrans" cxnId="{FC4ACDC9-7B22-4C65-B39D-CB210DE8B73C}">
      <dgm:prSet/>
      <dgm:spPr/>
      <dgm:t>
        <a:bodyPr/>
        <a:lstStyle/>
        <a:p>
          <a:endParaRPr lang="en-GB"/>
        </a:p>
      </dgm:t>
    </dgm:pt>
    <dgm:pt modelId="{1CD9DDA7-D6B4-406C-BD1D-726231E001E9}" type="sibTrans" cxnId="{FC4ACDC9-7B22-4C65-B39D-CB210DE8B73C}">
      <dgm:prSet/>
      <dgm:spPr/>
      <dgm:t>
        <a:bodyPr/>
        <a:lstStyle/>
        <a:p>
          <a:endParaRPr lang="en-GB"/>
        </a:p>
      </dgm:t>
    </dgm:pt>
    <dgm:pt modelId="{E895DF51-49F5-4929-9CEA-8D8FC49073F2}">
      <dgm:prSet phldrT="[Text]"/>
      <dgm:spPr/>
      <dgm:t>
        <a:bodyPr/>
        <a:lstStyle/>
        <a:p>
          <a:r>
            <a:rPr lang="en-GB" dirty="0"/>
            <a:t>Exceptional</a:t>
          </a:r>
        </a:p>
      </dgm:t>
    </dgm:pt>
    <dgm:pt modelId="{024A99F1-58B9-4D89-A36C-8486D3D8BC5D}" type="parTrans" cxnId="{B9E99F10-FA09-48C1-B952-577F57E79808}">
      <dgm:prSet/>
      <dgm:spPr/>
      <dgm:t>
        <a:bodyPr/>
        <a:lstStyle/>
        <a:p>
          <a:endParaRPr lang="en-GB"/>
        </a:p>
      </dgm:t>
    </dgm:pt>
    <dgm:pt modelId="{BF66CA02-E520-4ECE-BFC3-7E2C7C0FE78B}" type="sibTrans" cxnId="{B9E99F10-FA09-48C1-B952-577F57E79808}">
      <dgm:prSet/>
      <dgm:spPr/>
      <dgm:t>
        <a:bodyPr/>
        <a:lstStyle/>
        <a:p>
          <a:endParaRPr lang="en-GB"/>
        </a:p>
      </dgm:t>
    </dgm:pt>
    <dgm:pt modelId="{2282614C-7D48-4CC3-8550-D7541EB17755}">
      <dgm:prSet phldrT="[Text]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en-GB" dirty="0"/>
            <a:t>Foundation</a:t>
          </a:r>
        </a:p>
      </dgm:t>
    </dgm:pt>
    <dgm:pt modelId="{52758974-9C36-481B-A635-940858287E87}" type="parTrans" cxnId="{F011E826-AB2E-45E3-B3F7-5A53FECC1C12}">
      <dgm:prSet/>
      <dgm:spPr/>
      <dgm:t>
        <a:bodyPr/>
        <a:lstStyle/>
        <a:p>
          <a:endParaRPr lang="en-GB"/>
        </a:p>
      </dgm:t>
    </dgm:pt>
    <dgm:pt modelId="{AD3C3D5D-81FB-414A-B58A-2E5376A1087E}" type="sibTrans" cxnId="{F011E826-AB2E-45E3-B3F7-5A53FECC1C12}">
      <dgm:prSet/>
      <dgm:spPr/>
      <dgm:t>
        <a:bodyPr/>
        <a:lstStyle/>
        <a:p>
          <a:endParaRPr lang="en-GB"/>
        </a:p>
      </dgm:t>
    </dgm:pt>
    <dgm:pt modelId="{17519B1B-64FA-434D-81C5-CFED2B016C52}" type="pres">
      <dgm:prSet presAssocID="{5052B36E-8A15-4239-A3C3-C8A5D1A2C8E8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64A6235E-FE2C-453F-AA62-5C26BD27BFA4}" type="pres">
      <dgm:prSet presAssocID="{2282614C-7D48-4CC3-8550-D7541EB17755}" presName="horFlow" presStyleCnt="0"/>
      <dgm:spPr/>
    </dgm:pt>
    <dgm:pt modelId="{A89FD9A8-C1D4-4CEC-B200-D05C4A14783E}" type="pres">
      <dgm:prSet presAssocID="{2282614C-7D48-4CC3-8550-D7541EB17755}" presName="bigChev" presStyleLbl="node1" presStyleIdx="0" presStyleCnt="4" custLinFactX="-43255" custLinFactNeighborX="-100000" custLinFactNeighborY="-362"/>
      <dgm:spPr/>
    </dgm:pt>
    <dgm:pt modelId="{4FBA1D3D-9321-4A42-950C-77EE39F33D9B}" type="pres">
      <dgm:prSet presAssocID="{2282614C-7D48-4CC3-8550-D7541EB17755}" presName="vSp" presStyleCnt="0"/>
      <dgm:spPr/>
    </dgm:pt>
    <dgm:pt modelId="{373DA8CC-FECE-4B90-8A58-A93A9B766968}" type="pres">
      <dgm:prSet presAssocID="{387B8980-1962-45A2-B9B4-4F8E73B6EB85}" presName="horFlow" presStyleCnt="0"/>
      <dgm:spPr/>
    </dgm:pt>
    <dgm:pt modelId="{7C007927-04BE-43F1-A399-22727F76E307}" type="pres">
      <dgm:prSet presAssocID="{387B8980-1962-45A2-B9B4-4F8E73B6EB85}" presName="bigChev" presStyleLbl="node1" presStyleIdx="1" presStyleCnt="4" custLinFactY="-14362" custLinFactNeighborX="-53593" custLinFactNeighborY="-100000"/>
      <dgm:spPr/>
    </dgm:pt>
    <dgm:pt modelId="{9E7E6BE3-4B9B-4D82-B94D-8272AB8011AA}" type="pres">
      <dgm:prSet presAssocID="{387B8980-1962-45A2-B9B4-4F8E73B6EB85}" presName="vSp" presStyleCnt="0"/>
      <dgm:spPr/>
    </dgm:pt>
    <dgm:pt modelId="{982B8C55-9F47-4B32-A97C-8F50834049AB}" type="pres">
      <dgm:prSet presAssocID="{9A0B8517-E69F-415D-8DD3-65293EFC3286}" presName="horFlow" presStyleCnt="0"/>
      <dgm:spPr/>
    </dgm:pt>
    <dgm:pt modelId="{FE59C7E3-4E53-4E17-90E5-BACFB75444D1}" type="pres">
      <dgm:prSet presAssocID="{9A0B8517-E69F-415D-8DD3-65293EFC3286}" presName="bigChev" presStyleLbl="node1" presStyleIdx="2" presStyleCnt="4" custLinFactY="-100000" custLinFactNeighborX="36000" custLinFactNeighborY="-128362"/>
      <dgm:spPr/>
    </dgm:pt>
    <dgm:pt modelId="{C406A804-848D-42AC-B97A-127C1D68C9E9}" type="pres">
      <dgm:prSet presAssocID="{9A0B8517-E69F-415D-8DD3-65293EFC3286}" presName="vSp" presStyleCnt="0"/>
      <dgm:spPr/>
    </dgm:pt>
    <dgm:pt modelId="{7D82D16D-1275-41F0-AE26-19012BAB94B1}" type="pres">
      <dgm:prSet presAssocID="{E895DF51-49F5-4929-9CEA-8D8FC49073F2}" presName="horFlow" presStyleCnt="0"/>
      <dgm:spPr/>
    </dgm:pt>
    <dgm:pt modelId="{F7E5D868-3700-4A9F-AF79-01E0B271F9A8}" type="pres">
      <dgm:prSet presAssocID="{E895DF51-49F5-4929-9CEA-8D8FC49073F2}" presName="bigChev" presStyleLbl="node1" presStyleIdx="3" presStyleCnt="4" custLinFactX="27513" custLinFactY="-141609" custLinFactNeighborX="100000" custLinFactNeighborY="-200000"/>
      <dgm:spPr/>
    </dgm:pt>
  </dgm:ptLst>
  <dgm:cxnLst>
    <dgm:cxn modelId="{B9E99F10-FA09-48C1-B952-577F57E79808}" srcId="{5052B36E-8A15-4239-A3C3-C8A5D1A2C8E8}" destId="{E895DF51-49F5-4929-9CEA-8D8FC49073F2}" srcOrd="3" destOrd="0" parTransId="{024A99F1-58B9-4D89-A36C-8486D3D8BC5D}" sibTransId="{BF66CA02-E520-4ECE-BFC3-7E2C7C0FE78B}"/>
    <dgm:cxn modelId="{7D2C9E1A-D2A9-4D0E-B595-72461630A44A}" type="presOf" srcId="{9A0B8517-E69F-415D-8DD3-65293EFC3286}" destId="{FE59C7E3-4E53-4E17-90E5-BACFB75444D1}" srcOrd="0" destOrd="0" presId="urn:microsoft.com/office/officeart/2005/8/layout/lProcess3"/>
    <dgm:cxn modelId="{F011E826-AB2E-45E3-B3F7-5A53FECC1C12}" srcId="{5052B36E-8A15-4239-A3C3-C8A5D1A2C8E8}" destId="{2282614C-7D48-4CC3-8550-D7541EB17755}" srcOrd="0" destOrd="0" parTransId="{52758974-9C36-481B-A635-940858287E87}" sibTransId="{AD3C3D5D-81FB-414A-B58A-2E5376A1087E}"/>
    <dgm:cxn modelId="{16EA0E74-BB59-41B5-8D4F-41293E275F25}" srcId="{5052B36E-8A15-4239-A3C3-C8A5D1A2C8E8}" destId="{387B8980-1962-45A2-B9B4-4F8E73B6EB85}" srcOrd="1" destOrd="0" parTransId="{FF674940-48C1-4C23-BCBB-EB3D5692E0C3}" sibTransId="{EE687BB3-BC71-45DC-A955-70CFBB2D3438}"/>
    <dgm:cxn modelId="{F1344E91-9E71-4AFC-8FE0-CA1D40A3B483}" type="presOf" srcId="{5052B36E-8A15-4239-A3C3-C8A5D1A2C8E8}" destId="{17519B1B-64FA-434D-81C5-CFED2B016C52}" srcOrd="0" destOrd="0" presId="urn:microsoft.com/office/officeart/2005/8/layout/lProcess3"/>
    <dgm:cxn modelId="{9D30739C-025B-4800-AC90-71989D5CC357}" type="presOf" srcId="{E895DF51-49F5-4929-9CEA-8D8FC49073F2}" destId="{F7E5D868-3700-4A9F-AF79-01E0B271F9A8}" srcOrd="0" destOrd="0" presId="urn:microsoft.com/office/officeart/2005/8/layout/lProcess3"/>
    <dgm:cxn modelId="{FC4ACDC9-7B22-4C65-B39D-CB210DE8B73C}" srcId="{5052B36E-8A15-4239-A3C3-C8A5D1A2C8E8}" destId="{9A0B8517-E69F-415D-8DD3-65293EFC3286}" srcOrd="2" destOrd="0" parTransId="{CBDD659F-DC13-4FC2-900A-B13151AD67ED}" sibTransId="{1CD9DDA7-D6B4-406C-BD1D-726231E001E9}"/>
    <dgm:cxn modelId="{88E888E3-DCC8-4C9E-90AB-36106D5BBD6C}" type="presOf" srcId="{2282614C-7D48-4CC3-8550-D7541EB17755}" destId="{A89FD9A8-C1D4-4CEC-B200-D05C4A14783E}" srcOrd="0" destOrd="0" presId="urn:microsoft.com/office/officeart/2005/8/layout/lProcess3"/>
    <dgm:cxn modelId="{DE60CBF8-7A49-430C-B47C-939B464C23B9}" type="presOf" srcId="{387B8980-1962-45A2-B9B4-4F8E73B6EB85}" destId="{7C007927-04BE-43F1-A399-22727F76E307}" srcOrd="0" destOrd="0" presId="urn:microsoft.com/office/officeart/2005/8/layout/lProcess3"/>
    <dgm:cxn modelId="{84737A58-8003-4A9F-8D57-3B867DBD6802}" type="presParOf" srcId="{17519B1B-64FA-434D-81C5-CFED2B016C52}" destId="{64A6235E-FE2C-453F-AA62-5C26BD27BFA4}" srcOrd="0" destOrd="0" presId="urn:microsoft.com/office/officeart/2005/8/layout/lProcess3"/>
    <dgm:cxn modelId="{1E8FDDF6-0639-4864-82E2-55AD5FAE8416}" type="presParOf" srcId="{64A6235E-FE2C-453F-AA62-5C26BD27BFA4}" destId="{A89FD9A8-C1D4-4CEC-B200-D05C4A14783E}" srcOrd="0" destOrd="0" presId="urn:microsoft.com/office/officeart/2005/8/layout/lProcess3"/>
    <dgm:cxn modelId="{A6F70B01-CFD0-4ECE-8E44-AFA0640240EA}" type="presParOf" srcId="{17519B1B-64FA-434D-81C5-CFED2B016C52}" destId="{4FBA1D3D-9321-4A42-950C-77EE39F33D9B}" srcOrd="1" destOrd="0" presId="urn:microsoft.com/office/officeart/2005/8/layout/lProcess3"/>
    <dgm:cxn modelId="{B801077D-2955-49F8-8F88-1E2763350DA9}" type="presParOf" srcId="{17519B1B-64FA-434D-81C5-CFED2B016C52}" destId="{373DA8CC-FECE-4B90-8A58-A93A9B766968}" srcOrd="2" destOrd="0" presId="urn:microsoft.com/office/officeart/2005/8/layout/lProcess3"/>
    <dgm:cxn modelId="{F468942A-E5E9-427F-B180-419C908CEC84}" type="presParOf" srcId="{373DA8CC-FECE-4B90-8A58-A93A9B766968}" destId="{7C007927-04BE-43F1-A399-22727F76E307}" srcOrd="0" destOrd="0" presId="urn:microsoft.com/office/officeart/2005/8/layout/lProcess3"/>
    <dgm:cxn modelId="{1E19AE3E-4C69-43CB-A62D-AFBEB4DDA4E5}" type="presParOf" srcId="{17519B1B-64FA-434D-81C5-CFED2B016C52}" destId="{9E7E6BE3-4B9B-4D82-B94D-8272AB8011AA}" srcOrd="3" destOrd="0" presId="urn:microsoft.com/office/officeart/2005/8/layout/lProcess3"/>
    <dgm:cxn modelId="{CEF96682-3BC3-4386-9202-481FCCBDBBCE}" type="presParOf" srcId="{17519B1B-64FA-434D-81C5-CFED2B016C52}" destId="{982B8C55-9F47-4B32-A97C-8F50834049AB}" srcOrd="4" destOrd="0" presId="urn:microsoft.com/office/officeart/2005/8/layout/lProcess3"/>
    <dgm:cxn modelId="{4C2D808A-0A14-4279-9944-44BA9D2F277E}" type="presParOf" srcId="{982B8C55-9F47-4B32-A97C-8F50834049AB}" destId="{FE59C7E3-4E53-4E17-90E5-BACFB75444D1}" srcOrd="0" destOrd="0" presId="urn:microsoft.com/office/officeart/2005/8/layout/lProcess3"/>
    <dgm:cxn modelId="{BBB7A325-A785-47FD-B3B3-71DD61C8E266}" type="presParOf" srcId="{17519B1B-64FA-434D-81C5-CFED2B016C52}" destId="{C406A804-848D-42AC-B97A-127C1D68C9E9}" srcOrd="5" destOrd="0" presId="urn:microsoft.com/office/officeart/2005/8/layout/lProcess3"/>
    <dgm:cxn modelId="{82ACCC92-6F32-4B9C-86E4-AB044D2DA951}" type="presParOf" srcId="{17519B1B-64FA-434D-81C5-CFED2B016C52}" destId="{7D82D16D-1275-41F0-AE26-19012BAB94B1}" srcOrd="6" destOrd="0" presId="urn:microsoft.com/office/officeart/2005/8/layout/lProcess3"/>
    <dgm:cxn modelId="{24BEEC91-1B62-4A31-880C-539E0DAB3004}" type="presParOf" srcId="{7D82D16D-1275-41F0-AE26-19012BAB94B1}" destId="{F7E5D868-3700-4A9F-AF79-01E0B271F9A8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9FD9A8-C1D4-4CEC-B200-D05C4A14783E}">
      <dsp:nvSpPr>
        <dsp:cNvPr id="0" name=""/>
        <dsp:cNvSpPr/>
      </dsp:nvSpPr>
      <dsp:spPr>
        <a:xfrm>
          <a:off x="54231" y="2"/>
          <a:ext cx="3025280" cy="1210112"/>
        </a:xfrm>
        <a:prstGeom prst="chevron">
          <a:avLst/>
        </a:prstGeom>
        <a:solidFill>
          <a:schemeClr val="accent6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17145" rIns="0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Foundation</a:t>
          </a:r>
        </a:p>
      </dsp:txBody>
      <dsp:txXfrm>
        <a:off x="659287" y="2"/>
        <a:ext cx="1815168" cy="1210112"/>
      </dsp:txXfrm>
    </dsp:sp>
    <dsp:sp modelId="{7C007927-04BE-43F1-A399-22727F76E307}">
      <dsp:nvSpPr>
        <dsp:cNvPr id="0" name=""/>
        <dsp:cNvSpPr/>
      </dsp:nvSpPr>
      <dsp:spPr>
        <a:xfrm>
          <a:off x="2766758" y="2"/>
          <a:ext cx="3025280" cy="1210112"/>
        </a:xfrm>
        <a:prstGeom prst="chevron">
          <a:avLst/>
        </a:prstGeom>
        <a:solidFill>
          <a:schemeClr val="accent6">
            <a:lumMod val="40000"/>
            <a:lumOff val="6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17145" rIns="0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Core</a:t>
          </a:r>
        </a:p>
      </dsp:txBody>
      <dsp:txXfrm>
        <a:off x="3371814" y="2"/>
        <a:ext cx="1815168" cy="1210112"/>
      </dsp:txXfrm>
    </dsp:sp>
    <dsp:sp modelId="{FE59C7E3-4E53-4E17-90E5-BACFB75444D1}">
      <dsp:nvSpPr>
        <dsp:cNvPr id="0" name=""/>
        <dsp:cNvSpPr/>
      </dsp:nvSpPr>
      <dsp:spPr>
        <a:xfrm>
          <a:off x="5477198" y="2"/>
          <a:ext cx="3025280" cy="1210112"/>
        </a:xfrm>
        <a:prstGeom prst="chevron">
          <a:avLst/>
        </a:prstGeom>
        <a:solidFill>
          <a:schemeClr val="accent6">
            <a:lumMod val="60000"/>
            <a:lumOff val="4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17145" rIns="0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Proficient</a:t>
          </a:r>
        </a:p>
      </dsp:txBody>
      <dsp:txXfrm>
        <a:off x="6082254" y="2"/>
        <a:ext cx="1815168" cy="1210112"/>
      </dsp:txXfrm>
    </dsp:sp>
    <dsp:sp modelId="{F7E5D868-3700-4A9F-AF79-01E0B271F9A8}">
      <dsp:nvSpPr>
        <dsp:cNvPr id="0" name=""/>
        <dsp:cNvSpPr/>
      </dsp:nvSpPr>
      <dsp:spPr>
        <a:xfrm>
          <a:off x="8245723" y="9114"/>
          <a:ext cx="3025280" cy="1210112"/>
        </a:xfrm>
        <a:prstGeom prst="chevron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17145" rIns="0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Exceptional</a:t>
          </a:r>
        </a:p>
      </dsp:txBody>
      <dsp:txXfrm>
        <a:off x="8850779" y="9114"/>
        <a:ext cx="1815168" cy="12101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B47F3E-1C09-4ABF-AEEE-AAEADAF36F2F}" type="datetimeFigureOut">
              <a:rPr lang="en-GB" smtClean="0"/>
              <a:t>04/11/2026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B8FD9A-2188-4C16-984B-B3F01A130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8167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7247B9A-04AD-45F6-8338-2CB97F2E77E4}" type="slidenum"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86402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69F59B-37A7-183C-0A66-9B1BF20C8C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2096E4-E6FF-9DD0-637E-077D3DF2A3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847467-94BE-A2C6-F658-0CB3B4B86B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22F45-048B-4D28-87C7-A9BC099A1146}" type="datetimeFigureOut">
              <a:rPr lang="en-GB" smtClean="0"/>
              <a:t>04/11/2026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92946D-54D0-2DDC-1014-394A16C246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59FB36-0889-9032-17F6-81B050892B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50F2F-A410-41DC-8CF2-E393303A57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34957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C2FBFA-B26B-3B00-498E-53BBCEE88D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3F768A-B552-E6F1-D473-47B57C03AF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0B9C6D-4D80-094C-4831-AC43860981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22F45-048B-4D28-87C7-A9BC099A1146}" type="datetimeFigureOut">
              <a:rPr lang="en-GB" smtClean="0"/>
              <a:t>04/11/2026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9DD4FE-9DAE-D637-547E-30EB8106EC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8C4F91-749D-26C7-0C65-91A89C8824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50F2F-A410-41DC-8CF2-E393303A57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0042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45C24E-5D99-69EA-AA2C-44B01FAEC3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A8524F-1144-49C5-5E58-99B631E15F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CDE26F-5F1F-9055-19F9-6994D38F98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22F45-048B-4D28-87C7-A9BC099A1146}" type="datetimeFigureOut">
              <a:rPr lang="en-GB" smtClean="0"/>
              <a:t>04/11/2026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39DB09-F37F-DC19-DB8C-1D89DBEA9A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477E56-46AF-5449-9253-64792B592B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50F2F-A410-41DC-8CF2-E393303A57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34049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A524EA-E547-83BC-35FC-8F6A35AB41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B0F8D2-6C34-7CD8-24F6-F160AF4103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EE51D0-F557-F9A1-52B7-6482FACAB7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71B370-67D3-4DF9-FABF-28793C5561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22F45-048B-4D28-87C7-A9BC099A1146}" type="datetimeFigureOut">
              <a:rPr lang="en-GB" smtClean="0"/>
              <a:t>04/11/2026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B010FF-7DA8-8916-14D2-3CA6ECEE0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A084F2-FD45-FED4-321A-FFD049D6F5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50F2F-A410-41DC-8CF2-E393303A57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70080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8B03E9-4549-F0C6-C3EC-F10F53EB73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A33EF5-8E76-63C9-2F75-AC62C1DF57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094553-A9A3-CDB7-28BC-EF69B9846B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421AB19-1891-4977-0054-76ED54C941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48A2B51-FAD4-FB9C-321E-8E7E03FE4F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2349126-4A54-2527-2B7D-7F1AB23972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22F45-048B-4D28-87C7-A9BC099A1146}" type="datetimeFigureOut">
              <a:rPr lang="en-GB" smtClean="0"/>
              <a:t>04/11/2026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BECD3CF-AFBB-8DB2-D41B-8E866EF784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BAA7ED-9983-53B7-2A6B-B50253BAE7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50F2F-A410-41DC-8CF2-E393303A57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2704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443A40-BD09-9ABE-37B2-EF26A1EF30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AE5D3F8-D506-710A-0FB2-8FB1AD7B5E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22F45-048B-4D28-87C7-A9BC099A1146}" type="datetimeFigureOut">
              <a:rPr lang="en-GB" smtClean="0"/>
              <a:t>04/11/2026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F776EA9-ED95-9882-72C7-136DEC6987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ACEB46-E5E8-E435-0AAE-99E1FCE30B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50F2F-A410-41DC-8CF2-E393303A57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22783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8E2909D-EE5A-543C-6864-7CD7F0635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22F45-048B-4D28-87C7-A9BC099A1146}" type="datetimeFigureOut">
              <a:rPr lang="en-GB" smtClean="0"/>
              <a:t>04/11/2026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C1A188D-D50F-9D11-610B-46FC67742B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746348-37D5-057E-69FE-D3123FABB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50F2F-A410-41DC-8CF2-E393303A57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4903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91254E-6DEE-55F2-4D81-42D6E1F789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2A396C-4526-C968-C409-37146822A1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285B0E-400E-9B2F-AA2E-44519214B8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A6DB66-8C82-E1F5-9689-BCC8F3D243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22F45-048B-4D28-87C7-A9BC099A1146}" type="datetimeFigureOut">
              <a:rPr lang="en-GB" smtClean="0"/>
              <a:t>04/11/2026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4C5787-759D-7374-1FC3-C2B987037F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658063-F623-BCB8-F743-9031E03C8D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50F2F-A410-41DC-8CF2-E393303A57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08296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85470-9584-FD8A-3BA3-1D5742172D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696A452-7483-1646-C0BC-8D6D95495132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106743-C7C0-735F-BCE1-7404F8FC05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17A8BB-6622-7692-6817-644144279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22F45-048B-4D28-87C7-A9BC099A1146}" type="datetimeFigureOut">
              <a:rPr lang="en-GB" smtClean="0"/>
              <a:t>04/11/2026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C3B82E-73C4-EC9E-B682-258D832209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5295F2-3BF6-C166-EA9E-3B1FA61FA3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50F2F-A410-41DC-8CF2-E393303A57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67796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5AA5AF-FF23-A23B-9731-CEE3FA906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01D0E2A-7508-8642-9C04-81FB62D00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500844-5F6A-A2D9-D103-E4B69C844F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22F45-048B-4D28-87C7-A9BC099A1146}" type="datetimeFigureOut">
              <a:rPr lang="en-GB" smtClean="0"/>
              <a:t>04/11/2026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EB865A-724B-5E86-B4CF-C6CF24CBA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B09A11-04D4-3735-C371-893E138F42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50F2F-A410-41DC-8CF2-E393303A57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98816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5372DF3-CB7E-627F-ACFD-74A2814AFA2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E05166-9465-38D2-0DE2-42EE308096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65E613-0B3D-2049-2D14-5DFCE87069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22F45-048B-4D28-87C7-A9BC099A1146}" type="datetimeFigureOut">
              <a:rPr lang="en-GB" smtClean="0"/>
              <a:t>04/11/2026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89570B-B834-FDDE-5518-36061B0229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A0A2B3-0923-C71D-B293-7CC40DA0F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50F2F-A410-41DC-8CF2-E393303A57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11735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4D88B7-8A91-18C0-05D1-F07DD66B1C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5017AA-C2C5-0A97-9437-1F83B31808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E1756E-6D04-8BC7-B3A5-C3CAD07F66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C022F45-048B-4D28-87C7-A9BC099A1146}" type="datetimeFigureOut">
              <a:rPr lang="en-GB" smtClean="0"/>
              <a:t>04/11/2026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99C133-5E8B-8ADF-7FA8-A04A822F1B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712658-11B4-F11F-57B5-D1B299F513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DE50F2F-A410-41DC-8CF2-E393303A57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2860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2.jpe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8FFFFC-C395-4EEC-0785-4F43D7577D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E9E141-90F5-5270-DB1C-ACC55A38C0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46765" y="4552708"/>
            <a:ext cx="9891923" cy="3566160"/>
          </a:xfrm>
        </p:spPr>
        <p:txBody>
          <a:bodyPr>
            <a:normAutofit/>
          </a:bodyPr>
          <a:lstStyle/>
          <a:p>
            <a:pPr algn="l"/>
            <a:br>
              <a:rPr lang="en-GB" sz="2800" dirty="0">
                <a:ea typeface="Calibri"/>
                <a:cs typeface="Calibri"/>
              </a:rPr>
            </a:br>
            <a:r>
              <a:rPr lang="en-GB" sz="2800" dirty="0">
                <a:ea typeface="Calibri"/>
                <a:cs typeface="Calibri"/>
              </a:rPr>
              <a:t>Mrs G White – Assistant Head (Curriculum and Exams)</a:t>
            </a:r>
            <a:br>
              <a:rPr lang="en-GB" sz="2800" dirty="0">
                <a:ea typeface="Calibri"/>
                <a:cs typeface="Calibri"/>
              </a:rPr>
            </a:br>
            <a:br>
              <a:rPr lang="en-GB" sz="2800" dirty="0">
                <a:ea typeface="Calibri"/>
                <a:cs typeface="Calibri"/>
              </a:rPr>
            </a:br>
            <a:endParaRPr lang="en-GB" sz="6600" dirty="0">
              <a:ea typeface="Calibri Light"/>
              <a:cs typeface="Calibri Ligh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C018927-2F63-2DC3-AAEC-9194296C1F5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-461"/>
          <a:stretch>
            <a:fillRect/>
          </a:stretch>
        </p:blipFill>
        <p:spPr>
          <a:xfrm>
            <a:off x="3367320" y="223605"/>
            <a:ext cx="5592693" cy="462659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F3A150B-CC66-1AC9-6E9A-D4FA96A90C7E}"/>
              </a:ext>
            </a:extLst>
          </p:cNvPr>
          <p:cNvSpPr txBox="1"/>
          <p:nvPr/>
        </p:nvSpPr>
        <p:spPr>
          <a:xfrm>
            <a:off x="68541" y="4850198"/>
            <a:ext cx="118095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A Parent’s Guide to Assessment in Years 7-9</a:t>
            </a:r>
          </a:p>
        </p:txBody>
      </p:sp>
    </p:spTree>
    <p:extLst>
      <p:ext uri="{BB962C8B-B14F-4D97-AF65-F5344CB8AC3E}">
        <p14:creationId xmlns:p14="http://schemas.microsoft.com/office/powerpoint/2010/main" val="31284449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lowchart: Alternate Process 11">
            <a:extLst>
              <a:ext uri="{FF2B5EF4-FFF2-40B4-BE49-F238E27FC236}">
                <a16:creationId xmlns:a16="http://schemas.microsoft.com/office/drawing/2014/main" id="{4381F693-9297-2CA3-AB41-BC8F817A57F7}"/>
              </a:ext>
            </a:extLst>
          </p:cNvPr>
          <p:cNvSpPr/>
          <p:nvPr/>
        </p:nvSpPr>
        <p:spPr>
          <a:xfrm>
            <a:off x="4845167" y="2196807"/>
            <a:ext cx="3856008" cy="4417845"/>
          </a:xfrm>
          <a:prstGeom prst="flowChartAlternateProcess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21A91C-C09C-BA76-425C-7ED4F496C6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665480" y="395605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4400" dirty="0"/>
              <a:t>Formative vs Summative Assessment</a:t>
            </a:r>
          </a:p>
        </p:txBody>
      </p:sp>
      <p:sp>
        <p:nvSpPr>
          <p:cNvPr id="7" name="Flowchart: Alternate Process 6">
            <a:extLst>
              <a:ext uri="{FF2B5EF4-FFF2-40B4-BE49-F238E27FC236}">
                <a16:creationId xmlns:a16="http://schemas.microsoft.com/office/drawing/2014/main" id="{CCA16DB7-3798-37E2-423E-580991C84B85}"/>
              </a:ext>
            </a:extLst>
          </p:cNvPr>
          <p:cNvSpPr/>
          <p:nvPr/>
        </p:nvSpPr>
        <p:spPr>
          <a:xfrm>
            <a:off x="5353019" y="1948184"/>
            <a:ext cx="2786332" cy="595223"/>
          </a:xfrm>
          <a:prstGeom prst="flowChartAlternate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3EC264A7-DCEC-E2A3-2FB1-B702C6142CE3}"/>
              </a:ext>
            </a:extLst>
          </p:cNvPr>
          <p:cNvSpPr/>
          <p:nvPr/>
        </p:nvSpPr>
        <p:spPr>
          <a:xfrm>
            <a:off x="601582" y="2160693"/>
            <a:ext cx="3856009" cy="4666889"/>
          </a:xfrm>
          <a:prstGeom prst="flowChartAlternateProcess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E21D8144-2709-E4F0-0EC9-960A63C77095}"/>
              </a:ext>
            </a:extLst>
          </p:cNvPr>
          <p:cNvSpPr/>
          <p:nvPr/>
        </p:nvSpPr>
        <p:spPr>
          <a:xfrm>
            <a:off x="1266319" y="1923127"/>
            <a:ext cx="2786332" cy="595223"/>
          </a:xfrm>
          <a:prstGeom prst="flowChartAlternateProcess">
            <a:avLst/>
          </a:prstGeom>
          <a:solidFill>
            <a:schemeClr val="bg1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AD59904-F5B2-762E-61D0-857526F8B72D}"/>
              </a:ext>
            </a:extLst>
          </p:cNvPr>
          <p:cNvSpPr txBox="1"/>
          <p:nvPr/>
        </p:nvSpPr>
        <p:spPr>
          <a:xfrm>
            <a:off x="1303805" y="1868307"/>
            <a:ext cx="24757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Formative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52841E-F7BD-62F9-EEFC-F3419D5EBF33}"/>
              </a:ext>
            </a:extLst>
          </p:cNvPr>
          <p:cNvSpPr txBox="1"/>
          <p:nvPr/>
        </p:nvSpPr>
        <p:spPr>
          <a:xfrm>
            <a:off x="5425436" y="1933575"/>
            <a:ext cx="24757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Summative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C628DDB-E27D-6756-A178-C2FA862A4998}"/>
              </a:ext>
            </a:extLst>
          </p:cNvPr>
          <p:cNvSpPr txBox="1"/>
          <p:nvPr/>
        </p:nvSpPr>
        <p:spPr>
          <a:xfrm>
            <a:off x="942573" y="2507902"/>
            <a:ext cx="3301484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Occurs during the learning process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Assessment</a:t>
            </a:r>
            <a:r>
              <a:rPr lang="en-GB" sz="2400" dirty="0"/>
              <a:t> </a:t>
            </a:r>
            <a:r>
              <a:rPr lang="en-GB" sz="2400" b="1" dirty="0"/>
              <a:t>for</a:t>
            </a:r>
            <a:r>
              <a:rPr lang="en-GB" sz="2400" dirty="0"/>
              <a:t> </a:t>
            </a:r>
            <a:r>
              <a:rPr lang="en-GB" dirty="0"/>
              <a:t>Learning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Allows teachers to adapt their teaching to meet the needs of the group/ student. Student can reflect and improve their work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On-going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Often low stakes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Identifies areas for improvement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Helps move the learning forward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30087DC-85CB-48C0-5944-31C62224D53B}"/>
              </a:ext>
            </a:extLst>
          </p:cNvPr>
          <p:cNvSpPr txBox="1"/>
          <p:nvPr/>
        </p:nvSpPr>
        <p:spPr>
          <a:xfrm>
            <a:off x="5196170" y="2766973"/>
            <a:ext cx="330148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Occurs at the end of the learning process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Assessment </a:t>
            </a:r>
            <a:r>
              <a:rPr lang="en-GB" sz="2400" b="1" dirty="0"/>
              <a:t>of</a:t>
            </a:r>
            <a:r>
              <a:rPr lang="en-GB" dirty="0"/>
              <a:t> Learning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Provides a final evaluation of knowledge and skills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More Formal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May provide students with a grade or mark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4" name="Picture 3" descr="A picture containing clipart&#10;&#10;Description automatically generated">
            <a:extLst>
              <a:ext uri="{FF2B5EF4-FFF2-40B4-BE49-F238E27FC236}">
                <a16:creationId xmlns:a16="http://schemas.microsoft.com/office/drawing/2014/main" id="{2C0CD66F-BAEF-A823-F568-4C133DB1663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841"/>
          <a:stretch/>
        </p:blipFill>
        <p:spPr>
          <a:xfrm>
            <a:off x="9652506" y="10"/>
            <a:ext cx="2539493" cy="3860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839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901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902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103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804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105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9906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0E868C-78A3-841F-728F-72BE3E67A9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440" y="395605"/>
            <a:ext cx="9723120" cy="1335723"/>
          </a:xfrm>
        </p:spPr>
        <p:txBody>
          <a:bodyPr/>
          <a:lstStyle/>
          <a:p>
            <a:r>
              <a:rPr lang="en-GB" b="1" u="sng" dirty="0"/>
              <a:t>Formative</a:t>
            </a:r>
            <a:r>
              <a:rPr lang="en-GB" dirty="0"/>
              <a:t> Assessment could look like this…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4496BD-3346-B614-5F10-A5B4D425FA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92899" y="1416490"/>
            <a:ext cx="2381250" cy="18288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8B51786-E030-D39A-3A57-33D96EE294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327" y="1731255"/>
            <a:ext cx="2295525" cy="1524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F3494BF-95AB-A60B-3C1B-67F51A197B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5775" y="3069346"/>
            <a:ext cx="2057400" cy="17335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130F9E2-CE38-F5FC-C626-C3C298D1BA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7334" y="3602746"/>
            <a:ext cx="3419475" cy="120015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1E7E29A-5758-30D9-5D9B-86E4223E6E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76244" y="4695915"/>
            <a:ext cx="2428875" cy="17621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BC818B5-8D43-232A-D060-0CE1ADB90A6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41539" y="5373637"/>
            <a:ext cx="2064049" cy="1283415"/>
          </a:xfrm>
          <a:prstGeom prst="rect">
            <a:avLst/>
          </a:prstGeom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C74878B-1058-E981-EDB8-410D6474D3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 picture containing clipart&#10;&#10;Description automatically generated">
            <a:extLst>
              <a:ext uri="{FF2B5EF4-FFF2-40B4-BE49-F238E27FC236}">
                <a16:creationId xmlns:a16="http://schemas.microsoft.com/office/drawing/2014/main" id="{515413FD-6B45-A8D7-54B7-3BB807EE6B97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r="3841"/>
          <a:stretch/>
        </p:blipFill>
        <p:spPr>
          <a:xfrm>
            <a:off x="9652506" y="10"/>
            <a:ext cx="2539493" cy="3860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11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16C32C-C048-2181-9C1A-DB663B5EC8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Summative</a:t>
            </a:r>
            <a:r>
              <a:rPr lang="en-GB" dirty="0"/>
              <a:t> Assessment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AFF6773-A1E7-54BD-CC7F-16CCCD4E42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7334" y="1743075"/>
            <a:ext cx="2314575" cy="16859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84847C6-9300-30C0-976B-B825A60DA4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3551" y="1461694"/>
            <a:ext cx="2514600" cy="16192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F56F417-2DC9-2B21-F106-D707EAFEC7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87040" y="5035761"/>
            <a:ext cx="2286000" cy="169545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F8F8BD3-9819-F527-24DE-EA5C983388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33303" y="3960390"/>
            <a:ext cx="2809875" cy="16192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A326CE4-DCD1-7F7F-D151-AB85FCA1ACF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7683" y="3960390"/>
            <a:ext cx="2533650" cy="16002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1B95EC7-39D0-4CEF-E6B9-67FBA84803A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51118" y="1831975"/>
            <a:ext cx="2114550" cy="16954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60E2561-AAA4-7964-554F-20B5AE9D1F9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39253" y="3441940"/>
            <a:ext cx="2695575" cy="15621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656EF87-3AE7-3527-9706-1D6959B0EAD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17149" y="4847802"/>
            <a:ext cx="2124075" cy="141922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Picture 3" descr="A picture containing clipart&#10;&#10;Description automatically generated">
            <a:extLst>
              <a:ext uri="{FF2B5EF4-FFF2-40B4-BE49-F238E27FC236}">
                <a16:creationId xmlns:a16="http://schemas.microsoft.com/office/drawing/2014/main" id="{74FC8BE7-0672-C65F-2B88-BF378426025C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r="3841"/>
          <a:stretch/>
        </p:blipFill>
        <p:spPr>
          <a:xfrm>
            <a:off x="9652506" y="10"/>
            <a:ext cx="2539493" cy="3860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44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95" y="75244"/>
            <a:ext cx="9738737" cy="858520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Apple Casual"/>
                <a:cs typeface="Apple Casual"/>
              </a:rPr>
              <a:t>Peer Assessment Feedback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2"/>
          <a:srcRect b="55625"/>
          <a:stretch/>
        </p:blipFill>
        <p:spPr>
          <a:xfrm>
            <a:off x="1495426" y="1239102"/>
            <a:ext cx="2822575" cy="162514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24000" y="1239102"/>
            <a:ext cx="279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Apple Casual"/>
                <a:cs typeface="Apple Casual"/>
              </a:rPr>
              <a:t>Kind (but honest) </a:t>
            </a:r>
          </a:p>
          <a:p>
            <a:r>
              <a:rPr lang="en-US" sz="1200" dirty="0">
                <a:latin typeface="Apple Casual"/>
                <a:cs typeface="Apple Casual"/>
              </a:rPr>
              <a:t>Focus on good work and be positive.</a:t>
            </a:r>
          </a:p>
          <a:p>
            <a:r>
              <a:rPr lang="en-US" sz="1200" dirty="0">
                <a:latin typeface="Apple Casual"/>
                <a:cs typeface="Apple Casual"/>
              </a:rPr>
              <a:t>EXAMPLES</a:t>
            </a:r>
          </a:p>
          <a:p>
            <a:r>
              <a:rPr lang="en-US" sz="1200" dirty="0">
                <a:latin typeface="Apple Casual"/>
                <a:cs typeface="Apple Casual"/>
              </a:rPr>
              <a:t>The best paragraph is…because…</a:t>
            </a:r>
          </a:p>
          <a:p>
            <a:r>
              <a:rPr lang="en-US" sz="1200" dirty="0">
                <a:latin typeface="Apple Casual"/>
                <a:cs typeface="Apple Casual"/>
              </a:rPr>
              <a:t>The best sentence is…</a:t>
            </a:r>
          </a:p>
          <a:p>
            <a:r>
              <a:rPr lang="en-US" sz="1200" dirty="0">
                <a:latin typeface="Apple Casual"/>
                <a:cs typeface="Apple Casual"/>
              </a:rPr>
              <a:t>It was great how you…</a:t>
            </a:r>
          </a:p>
          <a:p>
            <a:r>
              <a:rPr lang="en-US" sz="1200" dirty="0">
                <a:latin typeface="Apple Casual"/>
                <a:cs typeface="Apple Casual"/>
              </a:rPr>
              <a:t>There were lots of facts such as…</a:t>
            </a:r>
          </a:p>
          <a:p>
            <a:endParaRPr lang="en-US" sz="1200" dirty="0">
              <a:latin typeface="Apple Casual"/>
              <a:cs typeface="Apple Casual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b="55625"/>
          <a:stretch/>
        </p:blipFill>
        <p:spPr>
          <a:xfrm>
            <a:off x="4460876" y="1259363"/>
            <a:ext cx="2822575" cy="162514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460875" y="1314847"/>
            <a:ext cx="30162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Apple Casual"/>
                <a:cs typeface="Apple Casual"/>
              </a:rPr>
              <a:t>Helpful (…so that…)</a:t>
            </a:r>
          </a:p>
          <a:p>
            <a:r>
              <a:rPr lang="en-US" sz="1200" dirty="0">
                <a:latin typeface="Apple Casual"/>
                <a:cs typeface="Apple Casual"/>
              </a:rPr>
              <a:t>Give helpful examples and ideas how they can improve.</a:t>
            </a:r>
          </a:p>
          <a:p>
            <a:r>
              <a:rPr lang="en-US" sz="1200" dirty="0">
                <a:latin typeface="Apple Casual"/>
                <a:cs typeface="Apple Casual"/>
              </a:rPr>
              <a:t>EXAMPLES</a:t>
            </a:r>
            <a:br>
              <a:rPr lang="en-US" sz="1200" dirty="0">
                <a:latin typeface="Apple Casual"/>
                <a:cs typeface="Apple Casual"/>
              </a:rPr>
            </a:br>
            <a:r>
              <a:rPr lang="en-US" sz="1200" dirty="0">
                <a:latin typeface="Apple Casual"/>
                <a:cs typeface="Apple Casual"/>
              </a:rPr>
              <a:t>Perhaps next time you could…</a:t>
            </a:r>
          </a:p>
          <a:p>
            <a:r>
              <a:rPr lang="en-US" sz="1200" dirty="0">
                <a:latin typeface="Apple Casual"/>
                <a:cs typeface="Apple Casual"/>
              </a:rPr>
              <a:t>Make sure you proof read your work</a:t>
            </a:r>
          </a:p>
          <a:p>
            <a:r>
              <a:rPr lang="en-US" sz="1200" dirty="0">
                <a:latin typeface="Apple Casual"/>
                <a:cs typeface="Apple Casual"/>
              </a:rPr>
              <a:t>To improve try to use more/less…</a:t>
            </a:r>
          </a:p>
          <a:p>
            <a:endParaRPr lang="en-US" sz="1200" dirty="0">
              <a:latin typeface="Apple Casual"/>
              <a:cs typeface="Apple Casual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b="55625"/>
          <a:stretch/>
        </p:blipFill>
        <p:spPr>
          <a:xfrm>
            <a:off x="7651751" y="1239102"/>
            <a:ext cx="2822575" cy="162514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651750" y="1259363"/>
            <a:ext cx="30162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Apple Casual"/>
                <a:cs typeface="Apple Casual"/>
              </a:rPr>
              <a:t>Specific (be precise)</a:t>
            </a:r>
          </a:p>
          <a:p>
            <a:r>
              <a:rPr lang="en-US" sz="1200" dirty="0">
                <a:latin typeface="Apple Casual"/>
                <a:cs typeface="Apple Casual"/>
              </a:rPr>
              <a:t>Pick out specific words and sentences. Give an exact idea of where and when improvement can occur. Go into depth </a:t>
            </a:r>
          </a:p>
          <a:p>
            <a:r>
              <a:rPr lang="en-US" sz="1200" dirty="0">
                <a:latin typeface="Apple Casual"/>
                <a:cs typeface="Apple Casual"/>
              </a:rPr>
              <a:t>and explain what you mean.</a:t>
            </a:r>
          </a:p>
          <a:p>
            <a:r>
              <a:rPr lang="en-US" sz="1200" dirty="0">
                <a:latin typeface="Apple Casual"/>
                <a:cs typeface="Apple Casual"/>
              </a:rPr>
              <a:t>EXAMPLES</a:t>
            </a:r>
          </a:p>
          <a:p>
            <a:r>
              <a:rPr lang="en-US" sz="1200" dirty="0">
                <a:latin typeface="Apple Casual"/>
                <a:cs typeface="Apple Casual"/>
              </a:rPr>
              <a:t>In the…paragraph you could have…</a:t>
            </a:r>
          </a:p>
          <a:p>
            <a:r>
              <a:rPr lang="en-US" sz="1200" dirty="0">
                <a:latin typeface="Apple Casual"/>
                <a:cs typeface="Apple Casual"/>
              </a:rPr>
              <a:t>Use evidence to support your idea…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4FEB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495426" y="3019977"/>
            <a:ext cx="2497177" cy="177565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86330" y="3263035"/>
            <a:ext cx="21748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Apple Casual"/>
                <a:cs typeface="Apple Casual"/>
              </a:rPr>
              <a:t>Write your name at the bottom of your peer’s work</a:t>
            </a:r>
          </a:p>
          <a:p>
            <a:endParaRPr lang="en-US" sz="1200" dirty="0">
              <a:latin typeface="Apple Casual"/>
              <a:cs typeface="Apple Casual"/>
            </a:endParaRPr>
          </a:p>
          <a:p>
            <a:r>
              <a:rPr lang="en-US" sz="1200" dirty="0">
                <a:latin typeface="Apple Casual"/>
                <a:cs typeface="Apple Casual"/>
              </a:rPr>
              <a:t>Marked by…</a:t>
            </a:r>
          </a:p>
          <a:p>
            <a:endParaRPr lang="en-US" sz="1200" dirty="0">
              <a:latin typeface="Apple Casual"/>
              <a:cs typeface="Apple Casual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4FEB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460876" y="3019977"/>
            <a:ext cx="2497177" cy="177565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699407" y="3270835"/>
            <a:ext cx="21748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Apple Casual"/>
                <a:cs typeface="Apple Casual"/>
              </a:rPr>
              <a:t>Proof read your peers work.</a:t>
            </a:r>
          </a:p>
          <a:p>
            <a:endParaRPr lang="en-US" sz="1200" dirty="0">
              <a:latin typeface="Apple Casual"/>
              <a:cs typeface="Apple Casual"/>
            </a:endParaRPr>
          </a:p>
          <a:p>
            <a:r>
              <a:rPr lang="en-US" sz="1200" dirty="0">
                <a:latin typeface="Apple Casual"/>
                <a:cs typeface="Apple Casual"/>
              </a:rPr>
              <a:t>Underline any </a:t>
            </a:r>
            <a:r>
              <a:rPr lang="en-US" sz="1200" b="1" dirty="0">
                <a:latin typeface="Apple Casual"/>
                <a:cs typeface="Apple Casual"/>
              </a:rPr>
              <a:t>spelling</a:t>
            </a:r>
            <a:r>
              <a:rPr lang="en-US" sz="1200" dirty="0">
                <a:latin typeface="Apple Casual"/>
                <a:cs typeface="Apple Casual"/>
              </a:rPr>
              <a:t> mistakes and mark any </a:t>
            </a:r>
            <a:r>
              <a:rPr lang="en-US" sz="1200" b="1" dirty="0">
                <a:latin typeface="Apple Casual"/>
                <a:cs typeface="Apple Casual"/>
              </a:rPr>
              <a:t>grammar</a:t>
            </a:r>
            <a:r>
              <a:rPr lang="en-US" sz="1200" dirty="0">
                <a:latin typeface="Apple Casual"/>
                <a:cs typeface="Apple Casual"/>
              </a:rPr>
              <a:t> mistakes using the marking guide.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4FEB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630756" y="4970197"/>
            <a:ext cx="2497177" cy="177565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786331" y="5264872"/>
            <a:ext cx="217487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Apple Casual"/>
                <a:cs typeface="Apple Casual"/>
              </a:rPr>
              <a:t>Highlight any keywords used.</a:t>
            </a:r>
          </a:p>
          <a:p>
            <a:endParaRPr lang="en-US" sz="1200" dirty="0">
              <a:latin typeface="Apple Casual"/>
              <a:cs typeface="Apple Casual"/>
            </a:endParaRPr>
          </a:p>
          <a:p>
            <a:r>
              <a:rPr lang="en-US" sz="1200" dirty="0">
                <a:latin typeface="Apple Casual"/>
                <a:cs typeface="Apple Casual"/>
              </a:rPr>
              <a:t>Have they met the success criteria? How?</a:t>
            </a:r>
          </a:p>
          <a:p>
            <a:endParaRPr lang="en-US" sz="1200" dirty="0">
              <a:latin typeface="Apple Casual"/>
              <a:cs typeface="Apple Casual"/>
            </a:endParaRPr>
          </a:p>
          <a:p>
            <a:endParaRPr lang="en-US" sz="1200" dirty="0">
              <a:latin typeface="Apple Casual"/>
              <a:cs typeface="Apple Casual"/>
            </a:endParaRPr>
          </a:p>
          <a:p>
            <a:r>
              <a:rPr lang="en-US" sz="1200" dirty="0">
                <a:latin typeface="Apple Casual"/>
                <a:cs typeface="Apple Casual"/>
              </a:rPr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24001" y="865324"/>
            <a:ext cx="91439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latin typeface="Apple Casual"/>
                <a:cs typeface="Apple Casual"/>
              </a:rPr>
              <a:t>Remember this is someone else's work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4FEB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699407" y="4970197"/>
            <a:ext cx="2497177" cy="1775654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7651750" y="3523648"/>
            <a:ext cx="2699004" cy="2246769"/>
          </a:xfrm>
          <a:prstGeom prst="rect">
            <a:avLst/>
          </a:prstGeom>
          <a:solidFill>
            <a:schemeClr val="tx1"/>
          </a:solidFill>
          <a:effectLst/>
        </p:spPr>
        <p:txBody>
          <a:bodyPr wrap="square" rtlCol="0">
            <a:spAutoFit/>
          </a:bodyPr>
          <a:lstStyle/>
          <a:p>
            <a:r>
              <a:rPr lang="en-US" sz="1400" u="sng" dirty="0">
                <a:solidFill>
                  <a:schemeClr val="bg1"/>
                </a:solidFill>
                <a:latin typeface="Apple Casual"/>
                <a:cs typeface="Apple Casual"/>
              </a:rPr>
              <a:t>Marking Guide</a:t>
            </a:r>
          </a:p>
          <a:p>
            <a:r>
              <a:rPr lang="en-US" sz="1400" dirty="0" err="1">
                <a:solidFill>
                  <a:schemeClr val="bg1"/>
                </a:solidFill>
                <a:latin typeface="Apple Casual"/>
                <a:cs typeface="Apple Casual"/>
              </a:rPr>
              <a:t>Sp</a:t>
            </a:r>
            <a:r>
              <a:rPr lang="en-US" sz="1400" dirty="0">
                <a:solidFill>
                  <a:schemeClr val="bg1"/>
                </a:solidFill>
                <a:latin typeface="Apple Casual"/>
                <a:cs typeface="Apple Casual"/>
              </a:rPr>
              <a:t> – Spelling mistake.</a:t>
            </a:r>
          </a:p>
          <a:p>
            <a:r>
              <a:rPr lang="en-US" sz="1400" dirty="0">
                <a:solidFill>
                  <a:schemeClr val="bg1"/>
                </a:solidFill>
                <a:latin typeface="Apple Casual"/>
                <a:cs typeface="Apple Casual"/>
              </a:rPr>
              <a:t>x3 – Write out correct spelling 3 times.</a:t>
            </a:r>
          </a:p>
          <a:p>
            <a:r>
              <a:rPr lang="en-US" sz="1400" dirty="0">
                <a:solidFill>
                  <a:schemeClr val="bg1"/>
                </a:solidFill>
                <a:latin typeface="Apple Casual"/>
                <a:cs typeface="Apple Casual"/>
              </a:rPr>
              <a:t>CL – Change this to a capital letter.</a:t>
            </a:r>
          </a:p>
          <a:p>
            <a:r>
              <a:rPr lang="en-US" sz="1400" dirty="0">
                <a:solidFill>
                  <a:schemeClr val="bg1"/>
                </a:solidFill>
                <a:latin typeface="Apple Casual"/>
                <a:cs typeface="Apple Casual"/>
              </a:rPr>
              <a:t>P – Correct this punctuation error.</a:t>
            </a:r>
          </a:p>
          <a:p>
            <a:r>
              <a:rPr lang="en-US" sz="1400" dirty="0">
                <a:solidFill>
                  <a:schemeClr val="bg1"/>
                </a:solidFill>
                <a:latin typeface="Apple Casual"/>
                <a:cs typeface="Apple Casual"/>
              </a:rPr>
              <a:t>// - Start a new paragraph here.</a:t>
            </a:r>
          </a:p>
          <a:p>
            <a:r>
              <a:rPr lang="en-US" sz="1400" dirty="0">
                <a:solidFill>
                  <a:schemeClr val="bg1"/>
                </a:solidFill>
                <a:latin typeface="Apple Casual"/>
                <a:cs typeface="Apple Casual"/>
              </a:rPr>
              <a:t>Gr – Correct this grammar error.</a:t>
            </a:r>
          </a:p>
          <a:p>
            <a:r>
              <a:rPr lang="en-US" sz="1400" dirty="0">
                <a:solidFill>
                  <a:schemeClr val="bg1"/>
                </a:solidFill>
                <a:latin typeface="Apple Casual"/>
                <a:cs typeface="Apple Casual"/>
              </a:rPr>
              <a:t>? – This does not make sense.</a:t>
            </a:r>
          </a:p>
          <a:p>
            <a:endParaRPr lang="en-US" sz="1400" dirty="0">
              <a:solidFill>
                <a:schemeClr val="bg1"/>
              </a:solidFill>
              <a:latin typeface="Apple Casual"/>
              <a:cs typeface="Apple Casual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854982" y="5264872"/>
            <a:ext cx="217487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Apple Casual"/>
                <a:cs typeface="Apple Casual"/>
              </a:rPr>
              <a:t>Do you have any questions for them? </a:t>
            </a:r>
          </a:p>
          <a:p>
            <a:endParaRPr lang="en-US" sz="1200" dirty="0">
              <a:latin typeface="Apple Casual"/>
              <a:cs typeface="Apple Casual"/>
            </a:endParaRPr>
          </a:p>
          <a:p>
            <a:r>
              <a:rPr lang="en-US" sz="1200" dirty="0">
                <a:latin typeface="Apple Casual"/>
                <a:cs typeface="Apple Casual"/>
              </a:rPr>
              <a:t>How do you think they can improve their work? Use success criteria and grade descriptors.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7739627" y="2965362"/>
            <a:ext cx="2571151" cy="3343908"/>
          </a:xfrm>
          <a:prstGeom prst="rect">
            <a:avLst/>
          </a:prstGeom>
        </p:spPr>
      </p:pic>
      <p:pic>
        <p:nvPicPr>
          <p:cNvPr id="10" name="Picture 9" descr="A picture containing clipart&#10;&#10;Description automatically generated">
            <a:extLst>
              <a:ext uri="{FF2B5EF4-FFF2-40B4-BE49-F238E27FC236}">
                <a16:creationId xmlns:a16="http://schemas.microsoft.com/office/drawing/2014/main" id="{07DA7874-1B82-0C48-2D4F-4D3FCA94151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3841"/>
          <a:stretch/>
        </p:blipFill>
        <p:spPr>
          <a:xfrm>
            <a:off x="9652506" y="10"/>
            <a:ext cx="2539493" cy="3860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1310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665279" y="135256"/>
            <a:ext cx="77724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>
                <a:latin typeface="Apple Casual"/>
                <a:cs typeface="Apple Casual"/>
              </a:rPr>
              <a:t>Self Assessment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7E54E50-A763-1F9A-F7C5-A8239D4A4D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4" y="1261111"/>
            <a:ext cx="9896475" cy="40767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8C5CFAA-DF6D-362B-D704-EA80B72B41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2003" y="2039300"/>
            <a:ext cx="6115050" cy="6038850"/>
          </a:xfrm>
          <a:prstGeom prst="rect">
            <a:avLst/>
          </a:prstGeom>
        </p:spPr>
      </p:pic>
      <p:pic>
        <p:nvPicPr>
          <p:cNvPr id="4" name="Picture 3" descr="A picture containing clipart&#10;&#10;Description automatically generated">
            <a:extLst>
              <a:ext uri="{FF2B5EF4-FFF2-40B4-BE49-F238E27FC236}">
                <a16:creationId xmlns:a16="http://schemas.microsoft.com/office/drawing/2014/main" id="{A6D688E3-881F-2A45-C514-73D003CCDFB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 amt="89000"/>
          </a:blip>
          <a:srcRect r="3841"/>
          <a:stretch/>
        </p:blipFill>
        <p:spPr>
          <a:xfrm>
            <a:off x="9652506" y="10"/>
            <a:ext cx="2539493" cy="3860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9430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EFAC0-24FB-6FAD-5071-47036F907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5080" y="273685"/>
            <a:ext cx="10515600" cy="1325563"/>
          </a:xfrm>
        </p:spPr>
        <p:txBody>
          <a:bodyPr/>
          <a:lstStyle/>
          <a:p>
            <a:r>
              <a:rPr lang="en-GB" dirty="0"/>
              <a:t>What could happen next in the classroom…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548CFA9-60E8-628E-73E2-1CF5CE184F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9974" y="1592035"/>
            <a:ext cx="4057455" cy="2878366"/>
          </a:xfr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798650C-4AE8-32E1-FFC4-009C290826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8230" y="3574817"/>
            <a:ext cx="7573852" cy="3905499"/>
          </a:xfrm>
          <a:prstGeom prst="rect">
            <a:avLst/>
          </a:prstGeom>
        </p:spPr>
      </p:pic>
      <p:pic>
        <p:nvPicPr>
          <p:cNvPr id="6" name="Picture 5" descr="A picture containing clipart&#10;&#10;Description automatically generated">
            <a:extLst>
              <a:ext uri="{FF2B5EF4-FFF2-40B4-BE49-F238E27FC236}">
                <a16:creationId xmlns:a16="http://schemas.microsoft.com/office/drawing/2014/main" id="{59389FE1-0C17-1BDA-D69A-337E92465B0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3841"/>
          <a:stretch/>
        </p:blipFill>
        <p:spPr>
          <a:xfrm>
            <a:off x="9652506" y="10"/>
            <a:ext cx="2539493" cy="3860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6491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AF0724-A09C-4091-B8D5-48B4C35C5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609600"/>
            <a:ext cx="8886995" cy="1320800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Targets and Current Working Level in KS3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4128EF-94F2-4708-B33F-28D757D20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540001"/>
            <a:ext cx="8596668" cy="472056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400" dirty="0"/>
              <a:t>The CIT Secondary School model for Key Stage 3 Assessment is based on the principal of </a:t>
            </a:r>
            <a:r>
              <a:rPr lang="en-GB" sz="2400" b="1" i="1" dirty="0"/>
              <a:t>learning Paths</a:t>
            </a:r>
            <a:r>
              <a:rPr lang="en-GB" sz="2400" dirty="0"/>
              <a:t>, and each student’s work is measured in relation to these learning paths.</a:t>
            </a:r>
          </a:p>
          <a:p>
            <a:r>
              <a:rPr lang="en-GB" sz="2400" dirty="0"/>
              <a:t>Based on prior attainment and professional judgement students are assigned a Learning Path in each of their subjects. </a:t>
            </a:r>
          </a:p>
        </p:txBody>
      </p:sp>
      <p:pic>
        <p:nvPicPr>
          <p:cNvPr id="6" name="Picture 5" descr="A picture containing clipart&#10;&#10;Description automatically generated">
            <a:extLst>
              <a:ext uri="{FF2B5EF4-FFF2-40B4-BE49-F238E27FC236}">
                <a16:creationId xmlns:a16="http://schemas.microsoft.com/office/drawing/2014/main" id="{3C8960A2-D2D1-E5CA-7912-0530059E86B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841"/>
          <a:stretch/>
        </p:blipFill>
        <p:spPr>
          <a:xfrm>
            <a:off x="9652506" y="10"/>
            <a:ext cx="2539493" cy="3860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7545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360DD-AA91-412C-BFD9-3E757BAB6E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9522" y="503202"/>
            <a:ext cx="8596668" cy="1320800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Determining a Target Working Level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8AA453-8B00-4505-8879-8B73AD04D1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388" y="1925370"/>
            <a:ext cx="9132051" cy="1292235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en-GB" sz="2400" b="1" dirty="0"/>
              <a:t>Your daughter is likely to have got a score of around 110 as a result of her KS2 SATS (the national average was 105 this year. A score of 100 is an indication of being secondary school ready)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6DA520C-9EC1-77E0-5808-78247DB98A5A}"/>
              </a:ext>
            </a:extLst>
          </p:cNvPr>
          <p:cNvGraphicFramePr>
            <a:graphicFrameLocks noGrp="1"/>
          </p:cNvGraphicFramePr>
          <p:nvPr/>
        </p:nvGraphicFramePr>
        <p:xfrm>
          <a:off x="2363616" y="4059993"/>
          <a:ext cx="6884820" cy="2604729"/>
        </p:xfrm>
        <a:graphic>
          <a:graphicData uri="http://schemas.openxmlformats.org/drawingml/2006/table">
            <a:tbl>
              <a:tblPr/>
              <a:tblGrid>
                <a:gridCol w="1721205">
                  <a:extLst>
                    <a:ext uri="{9D8B030D-6E8A-4147-A177-3AD203B41FA5}">
                      <a16:colId xmlns:a16="http://schemas.microsoft.com/office/drawing/2014/main" val="2046179997"/>
                    </a:ext>
                  </a:extLst>
                </a:gridCol>
                <a:gridCol w="1721205">
                  <a:extLst>
                    <a:ext uri="{9D8B030D-6E8A-4147-A177-3AD203B41FA5}">
                      <a16:colId xmlns:a16="http://schemas.microsoft.com/office/drawing/2014/main" val="862418587"/>
                    </a:ext>
                  </a:extLst>
                </a:gridCol>
                <a:gridCol w="1721205">
                  <a:extLst>
                    <a:ext uri="{9D8B030D-6E8A-4147-A177-3AD203B41FA5}">
                      <a16:colId xmlns:a16="http://schemas.microsoft.com/office/drawing/2014/main" val="329177542"/>
                    </a:ext>
                  </a:extLst>
                </a:gridCol>
                <a:gridCol w="1721205">
                  <a:extLst>
                    <a:ext uri="{9D8B030D-6E8A-4147-A177-3AD203B41FA5}">
                      <a16:colId xmlns:a16="http://schemas.microsoft.com/office/drawing/2014/main" val="2611679346"/>
                    </a:ext>
                  </a:extLst>
                </a:gridCol>
              </a:tblGrid>
              <a:tr h="952051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1400"/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dirty="0"/>
                        <a:t>National Average scaled score in reading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dirty="0"/>
                        <a:t>National Average scaled score in maths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dirty="0"/>
                        <a:t>National Average scaled score in grammar, punctuation and spelling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2350753"/>
                  </a:ext>
                </a:extLst>
              </a:tr>
              <a:tr h="29293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dirty="0"/>
                        <a:t>2021/22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dirty="0"/>
                        <a:t>105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dirty="0"/>
                        <a:t>104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dirty="0"/>
                        <a:t>105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7163077"/>
                  </a:ext>
                </a:extLst>
              </a:tr>
              <a:tr h="29293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dirty="0"/>
                        <a:t>2022/23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dirty="0"/>
                        <a:t>105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dirty="0"/>
                        <a:t>104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dirty="0"/>
                        <a:t>105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66711099"/>
                  </a:ext>
                </a:extLst>
              </a:tr>
              <a:tr h="29293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dirty="0"/>
                        <a:t>2023/24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dirty="0"/>
                        <a:t>105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dirty="0"/>
                        <a:t>104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dirty="0"/>
                        <a:t>105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55721367"/>
                  </a:ext>
                </a:extLst>
              </a:tr>
              <a:tr h="29293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dirty="0"/>
                        <a:t>2024/25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dirty="0"/>
                        <a:t>106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dirty="0"/>
                        <a:t>105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dirty="0"/>
                        <a:t>105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89004536"/>
                  </a:ext>
                </a:extLst>
              </a:tr>
              <a:tr h="29293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dirty="0"/>
                        <a:t>2025/26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dirty="0"/>
                        <a:t>106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dirty="0"/>
                        <a:t>105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dirty="0"/>
                        <a:t>105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7215809"/>
                  </a:ext>
                </a:extLst>
              </a:tr>
            </a:tbl>
          </a:graphicData>
        </a:graphic>
      </p:graphicFrame>
      <p:pic>
        <p:nvPicPr>
          <p:cNvPr id="6" name="Picture 5" descr="A picture containing clipart&#10;&#10;Description automatically generated">
            <a:extLst>
              <a:ext uri="{FF2B5EF4-FFF2-40B4-BE49-F238E27FC236}">
                <a16:creationId xmlns:a16="http://schemas.microsoft.com/office/drawing/2014/main" id="{8EEC74A9-EF91-1769-2ABC-652A8A8C361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841"/>
          <a:stretch/>
        </p:blipFill>
        <p:spPr>
          <a:xfrm>
            <a:off x="9652506" y="10"/>
            <a:ext cx="2539493" cy="3860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743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375C92-FE9B-2C28-A4B9-671F627C25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9DBA0A-2366-4FDE-976E-6390F9F441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318" y="239042"/>
            <a:ext cx="8596668" cy="1320800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Determining a Target Working Level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541AF1-5930-F35E-962D-3D0AE7C3DC28}"/>
              </a:ext>
            </a:extLst>
          </p:cNvPr>
          <p:cNvSpPr txBox="1"/>
          <p:nvPr/>
        </p:nvSpPr>
        <p:spPr>
          <a:xfrm>
            <a:off x="309076" y="1563082"/>
            <a:ext cx="921084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The KS2 results are used as a starting point for determining each students target learning path in the majority of subjects.</a:t>
            </a:r>
          </a:p>
          <a:p>
            <a:pPr algn="ctr"/>
            <a:endParaRPr lang="en-GB" sz="3200" b="1" dirty="0"/>
          </a:p>
          <a:p>
            <a:pPr algn="ctr"/>
            <a:r>
              <a:rPr lang="en-GB" sz="3200" b="1" dirty="0"/>
              <a:t>Learning Pathways and targets in school are based around FFT targets. </a:t>
            </a:r>
          </a:p>
          <a:p>
            <a:pPr algn="ctr"/>
            <a:endParaRPr lang="en-GB" sz="3200" b="1" dirty="0"/>
          </a:p>
          <a:p>
            <a:pPr algn="ctr"/>
            <a:r>
              <a:rPr lang="en-GB" sz="3200" b="1" dirty="0"/>
              <a:t> When this data is missing teachers assess in comparison to their peers</a:t>
            </a:r>
            <a:r>
              <a:rPr lang="en-GB" sz="3200" dirty="0"/>
              <a:t>.</a:t>
            </a:r>
          </a:p>
        </p:txBody>
      </p:sp>
      <p:pic>
        <p:nvPicPr>
          <p:cNvPr id="5" name="Picture 4" descr="A picture containing clipart&#10;&#10;Description automatically generated">
            <a:extLst>
              <a:ext uri="{FF2B5EF4-FFF2-40B4-BE49-F238E27FC236}">
                <a16:creationId xmlns:a16="http://schemas.microsoft.com/office/drawing/2014/main" id="{B5CE2AB7-4063-341E-4FFE-5615BFA1ACB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841"/>
          <a:stretch/>
        </p:blipFill>
        <p:spPr>
          <a:xfrm>
            <a:off x="9652506" y="10"/>
            <a:ext cx="2539493" cy="3860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62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4942A4E-BA07-A946-2849-51A51C94DD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412" y="644941"/>
            <a:ext cx="2415840" cy="209992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E2BCADB-E605-9548-4177-F647E69A87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7401" y="2919663"/>
            <a:ext cx="6420619" cy="12994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BD5A87B-B7BE-454A-3107-6C2701DAF5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258" y="5293895"/>
            <a:ext cx="3484830" cy="1133474"/>
          </a:xfrm>
          <a:prstGeom prst="rect">
            <a:avLst/>
          </a:prstGeom>
        </p:spPr>
      </p:pic>
      <p:pic>
        <p:nvPicPr>
          <p:cNvPr id="3" name="Picture 2" descr="A picture containing clipart&#10;&#10;Description automatically generated">
            <a:extLst>
              <a:ext uri="{FF2B5EF4-FFF2-40B4-BE49-F238E27FC236}">
                <a16:creationId xmlns:a16="http://schemas.microsoft.com/office/drawing/2014/main" id="{F86CDF79-642C-09D3-EBA7-2A7791F6344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3841"/>
          <a:stretch/>
        </p:blipFill>
        <p:spPr>
          <a:xfrm>
            <a:off x="9652506" y="10"/>
            <a:ext cx="2539493" cy="3860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7885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2D5D29-E1AE-8AA6-CEE6-860A14E93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Baseline Testing for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DD3C73-D317-DA54-5FDD-7B9A2B1613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>
              <a:buFont typeface="Wingdings" panose="05000000000000000000" pitchFamily="2" charset="2"/>
              <a:buChar char="§"/>
            </a:pPr>
            <a:r>
              <a:rPr lang="en-GB" sz="6000" b="1" dirty="0"/>
              <a:t>Art</a:t>
            </a:r>
          </a:p>
          <a:p>
            <a:pPr algn="ctr">
              <a:buFont typeface="Wingdings" panose="05000000000000000000" pitchFamily="2" charset="2"/>
              <a:buChar char="§"/>
            </a:pPr>
            <a:r>
              <a:rPr lang="en-GB" sz="6000" b="1" dirty="0"/>
              <a:t>Drama</a:t>
            </a:r>
          </a:p>
          <a:p>
            <a:pPr algn="ctr">
              <a:buFont typeface="Wingdings" panose="05000000000000000000" pitchFamily="2" charset="2"/>
              <a:buChar char="§"/>
            </a:pPr>
            <a:r>
              <a:rPr lang="en-GB" sz="6000" b="1" dirty="0"/>
              <a:t>Music</a:t>
            </a:r>
          </a:p>
          <a:p>
            <a:pPr algn="ctr">
              <a:buFont typeface="Wingdings" panose="05000000000000000000" pitchFamily="2" charset="2"/>
              <a:buChar char="§"/>
            </a:pPr>
            <a:r>
              <a:rPr lang="en-GB" sz="6000" b="1" dirty="0"/>
              <a:t>PE</a:t>
            </a:r>
          </a:p>
        </p:txBody>
      </p:sp>
      <p:pic>
        <p:nvPicPr>
          <p:cNvPr id="5" name="Picture 4" descr="A picture containing clipart&#10;&#10;Description automatically generated">
            <a:extLst>
              <a:ext uri="{FF2B5EF4-FFF2-40B4-BE49-F238E27FC236}">
                <a16:creationId xmlns:a16="http://schemas.microsoft.com/office/drawing/2014/main" id="{039F53BE-0D81-553C-6146-55DB7E0E4DB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841"/>
          <a:stretch/>
        </p:blipFill>
        <p:spPr>
          <a:xfrm>
            <a:off x="9652506" y="10"/>
            <a:ext cx="2539493" cy="3860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5529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 descr="A picture containing clipart&#10;&#10;Description automatically generated">
            <a:extLst>
              <a:ext uri="{FF2B5EF4-FFF2-40B4-BE49-F238E27FC236}">
                <a16:creationId xmlns:a16="http://schemas.microsoft.com/office/drawing/2014/main" id="{8EB83D84-A5F9-02C3-26AC-C2030FB1FC1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841"/>
          <a:stretch/>
        </p:blipFill>
        <p:spPr>
          <a:xfrm>
            <a:off x="9652506" y="10"/>
            <a:ext cx="2539493" cy="3860790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8EBF581F-5CE8-6823-0E30-947DB9F8B59E}"/>
              </a:ext>
            </a:extLst>
          </p:cNvPr>
          <p:cNvGraphicFramePr/>
          <p:nvPr/>
        </p:nvGraphicFramePr>
        <p:xfrm>
          <a:off x="390617" y="3283700"/>
          <a:ext cx="11801475" cy="5357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29A57F22-2A34-F1D7-7889-772337D07BC6}"/>
              </a:ext>
            </a:extLst>
          </p:cNvPr>
          <p:cNvSpPr txBox="1"/>
          <p:nvPr/>
        </p:nvSpPr>
        <p:spPr>
          <a:xfrm>
            <a:off x="742951" y="4547870"/>
            <a:ext cx="204536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work is currently </a:t>
            </a:r>
            <a:r>
              <a:rPr lang="en-GB" dirty="0">
                <a:solidFill>
                  <a:prstClr val="black"/>
                </a:solidFill>
                <a:latin typeface="Calibri" panose="020F0502020204030204"/>
              </a:rPr>
              <a:t>judged to be the work of a pupil who is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working towards GCSE  grades 1-3 in Years 10 &amp; 11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75D90F-E837-CB40-23FF-14318868A892}"/>
              </a:ext>
            </a:extLst>
          </p:cNvPr>
          <p:cNvSpPr txBox="1"/>
          <p:nvPr/>
        </p:nvSpPr>
        <p:spPr>
          <a:xfrm>
            <a:off x="3406506" y="4547870"/>
            <a:ext cx="204536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work is currently </a:t>
            </a:r>
            <a:r>
              <a:rPr lang="en-GB" dirty="0">
                <a:solidFill>
                  <a:prstClr val="black"/>
                </a:solidFill>
                <a:latin typeface="Calibri" panose="020F0502020204030204"/>
              </a:rPr>
              <a:t>judged to be the work of a pupil who is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working towards GCSE  grades 4-5 in Years 10 &amp; 11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A16601-AA0C-19C9-EAF3-A1CF52103706}"/>
              </a:ext>
            </a:extLst>
          </p:cNvPr>
          <p:cNvSpPr txBox="1"/>
          <p:nvPr/>
        </p:nvSpPr>
        <p:spPr>
          <a:xfrm>
            <a:off x="6092573" y="4547870"/>
            <a:ext cx="204536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work is currently </a:t>
            </a:r>
            <a:r>
              <a:rPr lang="en-GB" dirty="0">
                <a:solidFill>
                  <a:prstClr val="black"/>
                </a:solidFill>
                <a:latin typeface="Calibri" panose="020F0502020204030204"/>
              </a:rPr>
              <a:t>judged to be the work of a pupil who is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working towards GCSE  grades 6-7 in Years 10 &amp; 11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7C2113B-B688-3BF3-04D9-60E3AFB26C14}"/>
              </a:ext>
            </a:extLst>
          </p:cNvPr>
          <p:cNvSpPr txBox="1"/>
          <p:nvPr/>
        </p:nvSpPr>
        <p:spPr>
          <a:xfrm>
            <a:off x="8951360" y="4547870"/>
            <a:ext cx="204536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work is currently </a:t>
            </a:r>
            <a:r>
              <a:rPr lang="en-GB" dirty="0">
                <a:solidFill>
                  <a:prstClr val="black"/>
                </a:solidFill>
                <a:latin typeface="Calibri" panose="020F0502020204030204"/>
              </a:rPr>
              <a:t>judged to be the work of a pupil who is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working towards GCSE  grades 8-9 in Years 10 &amp; 11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73051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79378-8C01-452A-B223-E423421499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36600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Effort Grades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0BCE8AD9-EDAC-4415-A2AE-D22C17F4B84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77863" y="1193800"/>
          <a:ext cx="8596312" cy="5684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298156">
                  <a:extLst>
                    <a:ext uri="{9D8B030D-6E8A-4147-A177-3AD203B41FA5}">
                      <a16:colId xmlns:a16="http://schemas.microsoft.com/office/drawing/2014/main" val="3373347436"/>
                    </a:ext>
                  </a:extLst>
                </a:gridCol>
                <a:gridCol w="4298156">
                  <a:extLst>
                    <a:ext uri="{9D8B030D-6E8A-4147-A177-3AD203B41FA5}">
                      <a16:colId xmlns:a16="http://schemas.microsoft.com/office/drawing/2014/main" val="15419133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1* – Exceptional Effort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Exceptional Effort means being committed to getting the most out of all learning opportunities available.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58640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1 – Good Effort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Good Effort means being a responsible and hard-working student, who tries their best all the time.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70750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2 – Satisfactory Effort</a:t>
                      </a:r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Satisfactory Effort means a student can work well but sometimes not to their full potential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20695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3. Inconsistent Effort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Inconsistent Effort means that a student is probably failing to push herself or make the most of the opportunities available.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89880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4. Poor Effort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Poor Effort means that a student needs additional support to become a more responsible learner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6019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1250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97809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8474435"/>
                  </a:ext>
                </a:extLst>
              </a:tr>
            </a:tbl>
          </a:graphicData>
        </a:graphic>
      </p:graphicFrame>
      <p:pic>
        <p:nvPicPr>
          <p:cNvPr id="5" name="Picture 4" descr="A picture containing clipart&#10;&#10;Description automatically generated">
            <a:extLst>
              <a:ext uri="{FF2B5EF4-FFF2-40B4-BE49-F238E27FC236}">
                <a16:creationId xmlns:a16="http://schemas.microsoft.com/office/drawing/2014/main" id="{B15ABEC3-E88C-B783-8D6C-00BF69E04B3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841"/>
          <a:stretch/>
        </p:blipFill>
        <p:spPr>
          <a:xfrm>
            <a:off x="9652506" y="10"/>
            <a:ext cx="2539493" cy="3860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2999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5E8801-B20D-48A6-AAC2-92A449BD08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49300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Concern Codes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3D3122-7681-42B8-8E7E-9CD261A0C8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4520" y="2110105"/>
            <a:ext cx="8737600" cy="4351338"/>
          </a:xfrm>
        </p:spPr>
        <p:txBody>
          <a:bodyPr/>
          <a:lstStyle/>
          <a:p>
            <a:r>
              <a:rPr lang="en-GB" sz="2400" dirty="0"/>
              <a:t>If a subject teacher has a particular concern regarding the work or attitude of a student in a particular area, the following concern codes may be reported:</a:t>
            </a:r>
          </a:p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16D90F0-0EB8-4E7B-A407-9AEED81143A0}"/>
              </a:ext>
            </a:extLst>
          </p:cNvPr>
          <p:cNvGraphicFramePr>
            <a:graphicFrameLocks noGrp="1"/>
          </p:cNvGraphicFramePr>
          <p:nvPr/>
        </p:nvGraphicFramePr>
        <p:xfrm>
          <a:off x="810068" y="3823942"/>
          <a:ext cx="9299132" cy="2286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649566">
                  <a:extLst>
                    <a:ext uri="{9D8B030D-6E8A-4147-A177-3AD203B41FA5}">
                      <a16:colId xmlns:a16="http://schemas.microsoft.com/office/drawing/2014/main" val="2096554019"/>
                    </a:ext>
                  </a:extLst>
                </a:gridCol>
                <a:gridCol w="4649566">
                  <a:extLst>
                    <a:ext uri="{9D8B030D-6E8A-4147-A177-3AD203B41FA5}">
                      <a16:colId xmlns:a16="http://schemas.microsoft.com/office/drawing/2014/main" val="93401535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Homework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45526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Equipment/Organisation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88225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Attendance/ Punctuality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26847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Behaviour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108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Participation and Engagement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519380"/>
                  </a:ext>
                </a:extLst>
              </a:tr>
            </a:tbl>
          </a:graphicData>
        </a:graphic>
      </p:graphicFrame>
      <p:pic>
        <p:nvPicPr>
          <p:cNvPr id="6" name="Picture 5" descr="A picture containing clipart&#10;&#10;Description automatically generated">
            <a:extLst>
              <a:ext uri="{FF2B5EF4-FFF2-40B4-BE49-F238E27FC236}">
                <a16:creationId xmlns:a16="http://schemas.microsoft.com/office/drawing/2014/main" id="{1BDA5ECC-0ADB-201F-4018-D391AE1028E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841"/>
          <a:stretch/>
        </p:blipFill>
        <p:spPr>
          <a:xfrm>
            <a:off x="9652506" y="10"/>
            <a:ext cx="2539493" cy="3860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3917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72FB56-EB4A-ABAE-D2DF-6B2FE7D67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544" y="861278"/>
            <a:ext cx="7317757" cy="853361"/>
          </a:xfrm>
        </p:spPr>
        <p:txBody>
          <a:bodyPr anchor="b">
            <a:normAutofit fontScale="90000"/>
          </a:bodyPr>
          <a:lstStyle/>
          <a:p>
            <a:r>
              <a:rPr lang="en-GB" sz="5200">
                <a:ea typeface="Calibri Light"/>
                <a:cs typeface="Calibri Light"/>
              </a:rPr>
              <a:t>Helpful conversations at home 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6630C2-87FC-C2B1-7100-CC94061DA9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4471" y="574148"/>
            <a:ext cx="8258587" cy="46219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sz="20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20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2000">
              <a:solidFill>
                <a:srgbClr val="000000"/>
              </a:solidFill>
              <a:ea typeface="+mn-lt"/>
              <a:cs typeface="+mn-lt"/>
            </a:endParaRPr>
          </a:p>
          <a:p>
            <a:pPr marL="0" indent="0">
              <a:buNone/>
            </a:pPr>
            <a:endParaRPr lang="en-GB" sz="2000">
              <a:solidFill>
                <a:srgbClr val="000000"/>
              </a:solidFill>
              <a:ea typeface="+mn-lt"/>
              <a:cs typeface="+mn-lt"/>
            </a:endParaRPr>
          </a:p>
          <a:p>
            <a:pPr marL="342900" indent="-342900"/>
            <a:r>
              <a:rPr lang="en-GB" sz="2200">
                <a:solidFill>
                  <a:srgbClr val="272323"/>
                </a:solidFill>
                <a:ea typeface="Calibri" panose="020F0502020204030204"/>
                <a:cs typeface="Calibri" panose="020F0502020204030204"/>
              </a:rPr>
              <a:t>Equipment – including ruler, green pen and whiteboard pen</a:t>
            </a:r>
          </a:p>
          <a:p>
            <a:pPr marL="342900" indent="-342900"/>
            <a:r>
              <a:rPr lang="en-GB" sz="2200">
                <a:solidFill>
                  <a:srgbClr val="272323"/>
                </a:solidFill>
                <a:ea typeface="Calibri" panose="020F0502020204030204"/>
                <a:cs typeface="Calibri" panose="020F0502020204030204"/>
              </a:rPr>
              <a:t>Lockers – time at break and lunchtime to avoid heavy bags</a:t>
            </a:r>
          </a:p>
          <a:p>
            <a:pPr marL="342900" indent="-342900"/>
            <a:r>
              <a:rPr lang="en-GB" sz="2200">
                <a:solidFill>
                  <a:srgbClr val="272323"/>
                </a:solidFill>
                <a:ea typeface="Calibri" panose="020F0502020204030204"/>
                <a:cs typeface="Calibri" panose="020F0502020204030204"/>
              </a:rPr>
              <a:t>Use of planners and homework – building organisational skills</a:t>
            </a:r>
          </a:p>
          <a:p>
            <a:pPr marL="342900" indent="-342900"/>
            <a:r>
              <a:rPr lang="en-GB" sz="2200">
                <a:solidFill>
                  <a:srgbClr val="272323"/>
                </a:solidFill>
                <a:ea typeface="Calibri" panose="020F0502020204030204"/>
                <a:cs typeface="Calibri" panose="020F0502020204030204"/>
              </a:rPr>
              <a:t>Monitoring use of AI for homework etc.</a:t>
            </a:r>
          </a:p>
          <a:p>
            <a:pPr marL="342900" indent="-342900"/>
            <a:r>
              <a:rPr lang="en-GB" sz="2200">
                <a:solidFill>
                  <a:srgbClr val="272323"/>
                </a:solidFill>
                <a:ea typeface="Calibri" panose="020F0502020204030204"/>
                <a:cs typeface="Calibri" panose="020F0502020204030204"/>
              </a:rPr>
              <a:t>Talking about how to learn</a:t>
            </a:r>
          </a:p>
          <a:p>
            <a:pPr marL="342900" indent="-342900"/>
            <a:endParaRPr lang="en-GB" sz="2200">
              <a:ea typeface="Calibri" panose="020F0502020204030204"/>
              <a:cs typeface="Calibri" panose="020F0502020204030204"/>
            </a:endParaRPr>
          </a:p>
          <a:p>
            <a:pPr marL="342900" indent="-342900"/>
            <a:endParaRPr lang="en-GB" sz="2200">
              <a:ea typeface="Calibri" panose="020F0502020204030204"/>
              <a:cs typeface="Calibri" panose="020F0502020204030204"/>
            </a:endParaRPr>
          </a:p>
          <a:p>
            <a:pPr marL="342900" indent="-342900"/>
            <a:endParaRPr lang="en-GB" sz="2200">
              <a:ea typeface="Calibri" panose="020F0502020204030204"/>
              <a:cs typeface="Calibri" panose="020F0502020204030204"/>
            </a:endParaRPr>
          </a:p>
          <a:p>
            <a:pPr marL="342900" indent="-342900"/>
            <a:endParaRPr lang="en-GB" sz="22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22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22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22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22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22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22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22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2200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5" name="Picture 4" descr="A picture containing clipart&#10;&#10;Description automatically generated">
            <a:extLst>
              <a:ext uri="{FF2B5EF4-FFF2-40B4-BE49-F238E27FC236}">
                <a16:creationId xmlns:a16="http://schemas.microsoft.com/office/drawing/2014/main" id="{16019A37-F0C2-95B0-BE2A-19146D6BDFA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841"/>
          <a:stretch/>
        </p:blipFill>
        <p:spPr>
          <a:xfrm>
            <a:off x="9652506" y="10"/>
            <a:ext cx="2539493" cy="3860790"/>
          </a:xfrm>
          <a:prstGeom prst="rect">
            <a:avLst/>
          </a:prstGeom>
        </p:spPr>
      </p:pic>
      <p:pic>
        <p:nvPicPr>
          <p:cNvPr id="4" name="Picture 3" descr="A yellow and black brochure with text&#10;&#10;AI-generated content may be incorrect.">
            <a:extLst>
              <a:ext uri="{FF2B5EF4-FFF2-40B4-BE49-F238E27FC236}">
                <a16:creationId xmlns:a16="http://schemas.microsoft.com/office/drawing/2014/main" id="{1DF6B6DB-5F85-58A1-7B87-29F9969B41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43838" y="3695700"/>
            <a:ext cx="4133850" cy="300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0763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B9DC3D-C1EC-4F0A-8086-5DDC4747D4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6DBF9E-8C5F-C86F-3561-268F939BE5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41" y="4186948"/>
            <a:ext cx="9891923" cy="3566160"/>
          </a:xfrm>
        </p:spPr>
        <p:txBody>
          <a:bodyPr>
            <a:normAutofit/>
          </a:bodyPr>
          <a:lstStyle/>
          <a:p>
            <a:pPr algn="l"/>
            <a:r>
              <a:rPr lang="en-GB" sz="2800">
                <a:ea typeface="Calibri"/>
                <a:cs typeface="Calibri"/>
              </a:rPr>
              <a:t>Mrs A </a:t>
            </a:r>
            <a:r>
              <a:rPr lang="en-GB" sz="2800" err="1">
                <a:ea typeface="Calibri"/>
                <a:cs typeface="Calibri"/>
              </a:rPr>
              <a:t>Kopsidas</a:t>
            </a:r>
            <a:r>
              <a:rPr lang="en-GB" sz="2800">
                <a:ea typeface="Calibri"/>
                <a:cs typeface="Calibri"/>
              </a:rPr>
              <a:t> – Assistant Head (Behaviour and Culture)</a:t>
            </a:r>
            <a:br>
              <a:rPr lang="en-GB" sz="2800">
                <a:ea typeface="Calibri"/>
                <a:cs typeface="Calibri"/>
              </a:rPr>
            </a:br>
            <a:r>
              <a:rPr lang="en-GB" sz="2800">
                <a:ea typeface="Calibri"/>
                <a:cs typeface="Calibri"/>
              </a:rPr>
              <a:t>Mrs G White – Assistant Head (Curriculum and Exams)</a:t>
            </a:r>
            <a:br>
              <a:rPr lang="en-GB" sz="2800">
                <a:ea typeface="Calibri"/>
                <a:cs typeface="Calibri"/>
              </a:rPr>
            </a:br>
            <a:br>
              <a:rPr lang="en-GB" sz="2800">
                <a:ea typeface="Calibri"/>
                <a:cs typeface="Calibri"/>
              </a:rPr>
            </a:br>
            <a:endParaRPr lang="en-GB" sz="6600">
              <a:ea typeface="Calibri Light"/>
              <a:cs typeface="Calibri Ligh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61299F-CC5C-326C-9BB4-B627E809DAA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-461"/>
          <a:stretch>
            <a:fillRect/>
          </a:stretch>
        </p:blipFill>
        <p:spPr>
          <a:xfrm>
            <a:off x="3367320" y="223605"/>
            <a:ext cx="5592693" cy="4626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9284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8B35006858984691D6DEE1E8B2E8BA" ma:contentTypeVersion="31" ma:contentTypeDescription="Create a new document." ma:contentTypeScope="" ma:versionID="73c5b20b16e7f75075d6b7068ad01050">
  <xsd:schema xmlns:xsd="http://www.w3.org/2001/XMLSchema" xmlns:xs="http://www.w3.org/2001/XMLSchema" xmlns:p="http://schemas.microsoft.com/office/2006/metadata/properties" xmlns:ns3="6097ab6b-363a-451b-90ea-9784a2a91aaf" xmlns:ns4="4bee2421-07a3-4874-975b-854843f3c58e" targetNamespace="http://schemas.microsoft.com/office/2006/metadata/properties" ma:root="true" ma:fieldsID="8ea8533b21e52d006a15b823927dfa4c" ns3:_="" ns4:_="">
    <xsd:import namespace="6097ab6b-363a-451b-90ea-9784a2a91aaf"/>
    <xsd:import namespace="4bee2421-07a3-4874-975b-854843f3c58e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4:NotebookType" minOccurs="0"/>
                <xsd:element ref="ns4:FolderType" minOccurs="0"/>
                <xsd:element ref="ns4:CultureName" minOccurs="0"/>
                <xsd:element ref="ns4:AppVersion" minOccurs="0"/>
                <xsd:element ref="ns4:TeamsChannelId" minOccurs="0"/>
                <xsd:element ref="ns4:Owner" minOccurs="0"/>
                <xsd:element ref="ns4:Math_Settings" minOccurs="0"/>
                <xsd:element ref="ns4:DefaultSectionNames" minOccurs="0"/>
                <xsd:element ref="ns4:Templates" minOccurs="0"/>
                <xsd:element ref="ns4:Teachers" minOccurs="0"/>
                <xsd:element ref="ns4:Students" minOccurs="0"/>
                <xsd:element ref="ns4:Student_Groups" minOccurs="0"/>
                <xsd:element ref="ns4:Distribution_Groups" minOccurs="0"/>
                <xsd:element ref="ns4:LMS_Mappings" minOccurs="0"/>
                <xsd:element ref="ns4:Invited_Teachers" minOccurs="0"/>
                <xsd:element ref="ns4:Invited_Students" minOccurs="0"/>
                <xsd:element ref="ns4:Self_Registration_Enabled" minOccurs="0"/>
                <xsd:element ref="ns4:Has_Teacher_Only_SectionGroup" minOccurs="0"/>
                <xsd:element ref="ns4:Is_Collaboration_Space_Locked" minOccurs="0"/>
                <xsd:element ref="ns4:IsNotebookLocked" minOccurs="0"/>
                <xsd:element ref="ns4:Teams_Channel_Section_Locatio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SystemTag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OCR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097ab6b-363a-451b-90ea-9784a2a91aaf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3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3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3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33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3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3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3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_activity" ma:index="38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bee2421-07a3-4874-975b-854843f3c58e" elementFormDefault="qualified">
    <xsd:import namespace="http://schemas.microsoft.com/office/2006/documentManagement/types"/>
    <xsd:import namespace="http://schemas.microsoft.com/office/infopath/2007/PartnerControls"/>
    <xsd:element name="NotebookType" ma:index="9" nillable="true" ma:displayName="Notebook Type" ma:internalName="NotebookType">
      <xsd:simpleType>
        <xsd:restriction base="dms:Text"/>
      </xsd:simpleType>
    </xsd:element>
    <xsd:element name="FolderType" ma:index="10" nillable="true" ma:displayName="Folder Type" ma:internalName="FolderType">
      <xsd:simpleType>
        <xsd:restriction base="dms:Text"/>
      </xsd:simpleType>
    </xsd:element>
    <xsd:element name="CultureName" ma:index="11" nillable="true" ma:displayName="Culture Name" ma:internalName="CultureName">
      <xsd:simpleType>
        <xsd:restriction base="dms:Text"/>
      </xsd:simpleType>
    </xsd:element>
    <xsd:element name="AppVersion" ma:index="12" nillable="true" ma:displayName="App Version" ma:internalName="AppVersion">
      <xsd:simpleType>
        <xsd:restriction base="dms:Text"/>
      </xsd:simpleType>
    </xsd:element>
    <xsd:element name="TeamsChannelId" ma:index="13" nillable="true" ma:displayName="Teams Channel Id" ma:internalName="TeamsChannelId">
      <xsd:simpleType>
        <xsd:restriction base="dms:Text"/>
      </xsd:simpleType>
    </xsd:element>
    <xsd:element name="Owner" ma:index="14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ath_Settings" ma:index="15" nillable="true" ma:displayName="Math Settings" ma:internalName="Math_Settings">
      <xsd:simpleType>
        <xsd:restriction base="dms:Text"/>
      </xsd:simpleType>
    </xsd:element>
    <xsd:element name="DefaultSectionNames" ma:index="16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17" nillable="true" ma:displayName="Templates" ma:internalName="Templates">
      <xsd:simpleType>
        <xsd:restriction base="dms:Note">
          <xsd:maxLength value="255"/>
        </xsd:restriction>
      </xsd:simpleType>
    </xsd:element>
    <xsd:element name="Teachers" ma:index="18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19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20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tribution_Groups" ma:index="21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22" nillable="true" ma:displayName="LMS Mappings" ma:internalName="LMS_Mappings">
      <xsd:simpleType>
        <xsd:restriction base="dms:Note">
          <xsd:maxLength value="255"/>
        </xsd:restriction>
      </xsd:simpleType>
    </xsd:element>
    <xsd:element name="Invited_Teachers" ma:index="23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24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25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26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27" nillable="true" ma:displayName="Is Collaboration Space Locked" ma:internalName="Is_Collaboration_Space_Locked">
      <xsd:simpleType>
        <xsd:restriction base="dms:Boolean"/>
      </xsd:simpleType>
    </xsd:element>
    <xsd:element name="IsNotebookLocked" ma:index="28" nillable="true" ma:displayName="Is Notebook Locked" ma:internalName="IsNotebookLocked">
      <xsd:simpleType>
        <xsd:restriction base="dms:Boolean"/>
      </xsd:simpleType>
    </xsd:element>
    <xsd:element name="Teams_Channel_Section_Location" ma:index="29" nillable="true" ma:displayName="Teams Channel Section Location" ma:internalName="Teams_Channel_Section_Location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ppVersion xmlns="4bee2421-07a3-4874-975b-854843f3c58e" xsi:nil="true"/>
    <CultureName xmlns="4bee2421-07a3-4874-975b-854843f3c58e" xsi:nil="true"/>
    <DefaultSectionNames xmlns="4bee2421-07a3-4874-975b-854843f3c58e" xsi:nil="true"/>
    <Distribution_Groups xmlns="4bee2421-07a3-4874-975b-854843f3c58e" xsi:nil="true"/>
    <FolderType xmlns="4bee2421-07a3-4874-975b-854843f3c58e" xsi:nil="true"/>
    <Has_Teacher_Only_SectionGroup xmlns="4bee2421-07a3-4874-975b-854843f3c58e" xsi:nil="true"/>
    <Invited_Students xmlns="4bee2421-07a3-4874-975b-854843f3c58e" xsi:nil="true"/>
    <Invited_Teachers xmlns="4bee2421-07a3-4874-975b-854843f3c58e" xsi:nil="true"/>
    <IsNotebookLocked xmlns="4bee2421-07a3-4874-975b-854843f3c58e" xsi:nil="true"/>
    <Is_Collaboration_Space_Locked xmlns="4bee2421-07a3-4874-975b-854843f3c58e" xsi:nil="true"/>
    <LMS_Mappings xmlns="4bee2421-07a3-4874-975b-854843f3c58e" xsi:nil="true"/>
    <Math_Settings xmlns="4bee2421-07a3-4874-975b-854843f3c58e" xsi:nil="true"/>
    <NotebookType xmlns="4bee2421-07a3-4874-975b-854843f3c58e" xsi:nil="true"/>
    <Owner xmlns="4bee2421-07a3-4874-975b-854843f3c58e">
      <UserInfo>
        <DisplayName/>
        <AccountId xsi:nil="true"/>
        <AccountType/>
      </UserInfo>
    </Owner>
    <Self_Registration_Enabled xmlns="4bee2421-07a3-4874-975b-854843f3c58e" xsi:nil="true"/>
    <Student_Groups xmlns="4bee2421-07a3-4874-975b-854843f3c58e">
      <UserInfo>
        <DisplayName/>
        <AccountId xsi:nil="true"/>
        <AccountType/>
      </UserInfo>
    </Student_Groups>
    <Students xmlns="4bee2421-07a3-4874-975b-854843f3c58e">
      <UserInfo>
        <DisplayName/>
        <AccountId xsi:nil="true"/>
        <AccountType/>
      </UserInfo>
    </Students>
    <Teachers xmlns="4bee2421-07a3-4874-975b-854843f3c58e">
      <UserInfo>
        <DisplayName/>
        <AccountId xsi:nil="true"/>
        <AccountType/>
      </UserInfo>
    </Teachers>
    <TeamsChannelId xmlns="4bee2421-07a3-4874-975b-854843f3c58e" xsi:nil="true"/>
    <Teams_Channel_Section_Location xmlns="4bee2421-07a3-4874-975b-854843f3c58e" xsi:nil="true"/>
    <Templates xmlns="4bee2421-07a3-4874-975b-854843f3c58e" xsi:nil="true"/>
    <_activity xmlns="6097ab6b-363a-451b-90ea-9784a2a91aaf" xsi:nil="true"/>
  </documentManagement>
</p:properties>
</file>

<file path=customXml/itemProps1.xml><?xml version="1.0" encoding="utf-8"?>
<ds:datastoreItem xmlns:ds="http://schemas.openxmlformats.org/officeDocument/2006/customXml" ds:itemID="{0151B672-1263-47F6-B813-C492526BF64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097ab6b-363a-451b-90ea-9784a2a91aaf"/>
    <ds:schemaRef ds:uri="4bee2421-07a3-4874-975b-854843f3c58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7385A01-3D33-46F0-9BB2-7183A1CA8B7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88D3189-564E-45D8-92EC-061D09E969E4}">
  <ds:schemaRefs>
    <ds:schemaRef ds:uri="http://schemas.microsoft.com/office/2006/metadata/properties"/>
    <ds:schemaRef ds:uri="http://schemas.microsoft.com/office/infopath/2007/PartnerControls"/>
    <ds:schemaRef ds:uri="4bee2421-07a3-4874-975b-854843f3c58e"/>
    <ds:schemaRef ds:uri="6097ab6b-363a-451b-90ea-9784a2a91aaf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919</Words>
  <Application>Microsoft Office PowerPoint</Application>
  <PresentationFormat>Widescreen</PresentationFormat>
  <Paragraphs>156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Apple Casual</vt:lpstr>
      <vt:lpstr>Aptos</vt:lpstr>
      <vt:lpstr>Aptos Display</vt:lpstr>
      <vt:lpstr>Arial</vt:lpstr>
      <vt:lpstr>Calibri</vt:lpstr>
      <vt:lpstr>Calibri Light</vt:lpstr>
      <vt:lpstr>Wingdings</vt:lpstr>
      <vt:lpstr>Office Theme</vt:lpstr>
      <vt:lpstr> Mrs G White – Assistant Head (Curriculum and Exams)  </vt:lpstr>
      <vt:lpstr>Formative vs Summative Assessment</vt:lpstr>
      <vt:lpstr>Formative Assessment could look like this…</vt:lpstr>
      <vt:lpstr>Summative Assessment</vt:lpstr>
      <vt:lpstr>Peer Assessment Feedback</vt:lpstr>
      <vt:lpstr>Self Assessment</vt:lpstr>
      <vt:lpstr>What could happen next in the classroom…</vt:lpstr>
      <vt:lpstr>Targets and Current Working Level in KS3</vt:lpstr>
      <vt:lpstr>Determining a Target Working Level</vt:lpstr>
      <vt:lpstr>Determining a Target Working Level</vt:lpstr>
      <vt:lpstr>PowerPoint Presentation</vt:lpstr>
      <vt:lpstr>Baseline Testing for</vt:lpstr>
      <vt:lpstr>PowerPoint Presentation</vt:lpstr>
      <vt:lpstr>Effort Grades</vt:lpstr>
      <vt:lpstr>Concern Codes</vt:lpstr>
      <vt:lpstr>Helpful conversations at home  </vt:lpstr>
      <vt:lpstr>Mrs A Kopsidas – Assistant Head (Behaviour and Culture) Mrs G White – Assistant Head (Curriculum and Exams)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G. White</dc:creator>
  <cp:lastModifiedBy>G. White</cp:lastModifiedBy>
  <cp:revision>1</cp:revision>
  <dcterms:created xsi:type="dcterms:W3CDTF">2026-11-04T09:51:55Z</dcterms:created>
  <dcterms:modified xsi:type="dcterms:W3CDTF">2026-11-04T09:56:27Z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0x010100468B35006858984691D6DEE1E8B2E8BA</vt:lpwstr>
  </property>
</Properties>
</file>